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Bebas Neue"/>
      <p:regular r:id="rId16"/>
    </p:embeddedFont>
    <p:embeddedFont>
      <p:font typeface="Quicksan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Quicksand-regular.fntdata"/><Relationship Id="rId16"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Quicksan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07057d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f07057d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f07057da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f07057da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f07057d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f07057d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f7056fa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f7056fa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f07057d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f07057d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f07057da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f07057da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f07057d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f07057d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f07057d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f07057d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f07057d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f07057d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11" Type="http://schemas.openxmlformats.org/officeDocument/2006/relationships/image" Target="../media/image3.png"/><Relationship Id="rId10"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17.jpg"/><Relationship Id="rId6" Type="http://schemas.openxmlformats.org/officeDocument/2006/relationships/image" Target="../media/image13.jpg"/><Relationship Id="rId7" Type="http://schemas.openxmlformats.org/officeDocument/2006/relationships/image" Target="../media/image15.jpg"/><Relationship Id="rId8"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jpg"/><Relationship Id="rId5" Type="http://schemas.openxmlformats.org/officeDocument/2006/relationships/image" Target="../media/image10.png"/><Relationship Id="rId6"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67000"/>
          </a:blip>
          <a:srcRect b="4516" l="0" r="0" t="0"/>
          <a:stretch/>
        </p:blipFill>
        <p:spPr>
          <a:xfrm rot="5400000">
            <a:off x="1994288" y="-2015874"/>
            <a:ext cx="5155425" cy="9175224"/>
          </a:xfrm>
          <a:prstGeom prst="rect">
            <a:avLst/>
          </a:prstGeom>
          <a:noFill/>
          <a:ln>
            <a:noFill/>
          </a:ln>
        </p:spPr>
      </p:pic>
      <p:sp>
        <p:nvSpPr>
          <p:cNvPr id="55" name="Google Shape;55;p13"/>
          <p:cNvSpPr txBox="1"/>
          <p:nvPr>
            <p:ph type="ctrTitle"/>
          </p:nvPr>
        </p:nvSpPr>
        <p:spPr>
          <a:xfrm>
            <a:off x="311700" y="429625"/>
            <a:ext cx="6323400" cy="2367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500">
                <a:latin typeface="Bebas Neue"/>
                <a:ea typeface="Bebas Neue"/>
                <a:cs typeface="Bebas Neue"/>
                <a:sym typeface="Bebas Neue"/>
              </a:rPr>
              <a:t>Coca-Cola Energy Creative Campaign </a:t>
            </a:r>
            <a:endParaRPr sz="6500">
              <a:latin typeface="Bebas Neue"/>
              <a:ea typeface="Bebas Neue"/>
              <a:cs typeface="Bebas Neue"/>
              <a:sym typeface="Bebas Neue"/>
            </a:endParaRPr>
          </a:p>
        </p:txBody>
      </p:sp>
      <p:sp>
        <p:nvSpPr>
          <p:cNvPr id="56" name="Google Shape;56;p13"/>
          <p:cNvSpPr txBox="1"/>
          <p:nvPr>
            <p:ph idx="1" type="subTitle"/>
          </p:nvPr>
        </p:nvSpPr>
        <p:spPr>
          <a:xfrm>
            <a:off x="-1187325" y="28625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000000"/>
                </a:solidFill>
                <a:latin typeface="Quicksand"/>
                <a:ea typeface="Quicksand"/>
                <a:cs typeface="Quicksand"/>
                <a:sym typeface="Quicksand"/>
              </a:rPr>
              <a:t>Starla Birnbaum, Kevin Mitchell, Chelsea Stern</a:t>
            </a:r>
            <a:endParaRPr sz="2000">
              <a:solidFill>
                <a:srgbClr val="000000"/>
              </a:solidFill>
              <a:latin typeface="Quicksand"/>
              <a:ea typeface="Quicksand"/>
              <a:cs typeface="Quicksand"/>
              <a:sym typeface="Quicksand"/>
            </a:endParaRPr>
          </a:p>
        </p:txBody>
      </p:sp>
      <p:pic>
        <p:nvPicPr>
          <p:cNvPr id="57" name="Google Shape;57;p13"/>
          <p:cNvPicPr preferRelativeResize="0"/>
          <p:nvPr/>
        </p:nvPicPr>
        <p:blipFill>
          <a:blip r:embed="rId4">
            <a:alphaModFix/>
          </a:blip>
          <a:stretch>
            <a:fillRect/>
          </a:stretch>
        </p:blipFill>
        <p:spPr>
          <a:xfrm>
            <a:off x="6053878" y="114951"/>
            <a:ext cx="3170997" cy="515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3">
            <a:alphaModFix amt="67000"/>
          </a:blip>
          <a:srcRect b="4516" l="0" r="0" t="0"/>
          <a:stretch/>
        </p:blipFill>
        <p:spPr>
          <a:xfrm rot="5400000">
            <a:off x="1994288" y="-2015874"/>
            <a:ext cx="5155425" cy="9175224"/>
          </a:xfrm>
          <a:prstGeom prst="rect">
            <a:avLst/>
          </a:prstGeom>
          <a:noFill/>
          <a:ln>
            <a:noFill/>
          </a:ln>
        </p:spPr>
      </p:pic>
      <p:sp>
        <p:nvSpPr>
          <p:cNvPr id="153" name="Google Shape;15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latin typeface="Bebas Neue"/>
                <a:ea typeface="Bebas Neue"/>
                <a:cs typeface="Bebas Neue"/>
                <a:sym typeface="Bebas Neue"/>
              </a:rPr>
              <a:t>Appendix: </a:t>
            </a:r>
            <a:r>
              <a:rPr lang="en" sz="3420">
                <a:latin typeface="Bebas Neue"/>
                <a:ea typeface="Bebas Neue"/>
                <a:cs typeface="Bebas Neue"/>
                <a:sym typeface="Bebas Neue"/>
              </a:rPr>
              <a:t>50 Taglines</a:t>
            </a:r>
            <a:endParaRPr sz="3420">
              <a:latin typeface="Bebas Neue"/>
              <a:ea typeface="Bebas Neue"/>
              <a:cs typeface="Bebas Neue"/>
              <a:sym typeface="Bebas Neue"/>
            </a:endParaRPr>
          </a:p>
        </p:txBody>
      </p:sp>
      <p:sp>
        <p:nvSpPr>
          <p:cNvPr id="154" name="Google Shape;154;p22"/>
          <p:cNvSpPr txBox="1"/>
          <p:nvPr>
            <p:ph idx="1" type="body"/>
          </p:nvPr>
        </p:nvSpPr>
        <p:spPr>
          <a:xfrm>
            <a:off x="311700" y="1152475"/>
            <a:ext cx="165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Quicksand"/>
              <a:ea typeface="Quicksand"/>
              <a:cs typeface="Quicksand"/>
              <a:sym typeface="Quicksand"/>
            </a:endParaRPr>
          </a:p>
          <a:p>
            <a:pPr indent="0" lvl="0" marL="0" rtl="0" algn="l">
              <a:lnSpc>
                <a:spcPct val="100000"/>
              </a:lnSpc>
              <a:spcBef>
                <a:spcPts val="0"/>
              </a:spcBef>
              <a:spcAft>
                <a:spcPts val="0"/>
              </a:spcAft>
              <a:buNone/>
            </a:pPr>
            <a:r>
              <a:rPr b="1" lang="en" sz="1000">
                <a:solidFill>
                  <a:schemeClr val="dk1"/>
                </a:solidFill>
                <a:latin typeface="Quicksand"/>
                <a:ea typeface="Quicksand"/>
                <a:cs typeface="Quicksand"/>
                <a:sym typeface="Quicksand"/>
              </a:rPr>
              <a:t>Take charge of today</a:t>
            </a:r>
            <a:endParaRPr b="1" sz="1000">
              <a:solidFill>
                <a:schemeClr val="dk1"/>
              </a:solidFill>
              <a:latin typeface="Quicksand"/>
              <a:ea typeface="Quicksand"/>
              <a:cs typeface="Quicksand"/>
              <a:sym typeface="Quicksand"/>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rgbClr val="000000"/>
                </a:solidFill>
                <a:latin typeface="Quicksand"/>
                <a:ea typeface="Quicksand"/>
                <a:cs typeface="Quicksand"/>
                <a:sym typeface="Quicksand"/>
              </a:rPr>
              <a:t>Fuel up</a:t>
            </a:r>
            <a:endParaRPr sz="10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000">
                <a:solidFill>
                  <a:srgbClr val="000000"/>
                </a:solidFill>
                <a:latin typeface="Quicksand"/>
                <a:ea typeface="Quicksand"/>
                <a:cs typeface="Quicksand"/>
                <a:sym typeface="Quicksand"/>
              </a:rPr>
              <a:t>Feel your best</a:t>
            </a:r>
            <a:endParaRPr sz="10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000">
                <a:solidFill>
                  <a:srgbClr val="000000"/>
                </a:solidFill>
                <a:latin typeface="Quicksand"/>
                <a:ea typeface="Quicksand"/>
                <a:cs typeface="Quicksand"/>
                <a:sym typeface="Quicksand"/>
              </a:rPr>
              <a:t>Live for today</a:t>
            </a:r>
            <a:endParaRPr sz="10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000">
                <a:solidFill>
                  <a:srgbClr val="000000"/>
                </a:solidFill>
                <a:latin typeface="Quicksand"/>
                <a:ea typeface="Quicksand"/>
                <a:cs typeface="Quicksand"/>
                <a:sym typeface="Quicksand"/>
              </a:rPr>
              <a:t>Make today yours</a:t>
            </a:r>
            <a:endParaRPr sz="10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000">
                <a:solidFill>
                  <a:srgbClr val="000000"/>
                </a:solidFill>
                <a:latin typeface="Quicksand"/>
                <a:ea typeface="Quicksand"/>
                <a:cs typeface="Quicksand"/>
                <a:sym typeface="Quicksand"/>
              </a:rPr>
              <a:t>Take back today</a:t>
            </a:r>
            <a:endParaRPr sz="10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1000">
                <a:solidFill>
                  <a:srgbClr val="000000"/>
                </a:solidFill>
                <a:latin typeface="Quicksand"/>
                <a:ea typeface="Quicksand"/>
                <a:cs typeface="Quicksand"/>
                <a:sym typeface="Quicksand"/>
              </a:rPr>
              <a:t>Everyday energy</a:t>
            </a:r>
            <a:endParaRPr sz="10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1000">
                <a:solidFill>
                  <a:srgbClr val="000000"/>
                </a:solidFill>
                <a:latin typeface="Quicksand"/>
                <a:ea typeface="Quicksand"/>
                <a:cs typeface="Quicksand"/>
                <a:sym typeface="Quicksand"/>
              </a:rPr>
              <a:t>Feel good fuel</a:t>
            </a:r>
            <a:endParaRPr sz="10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1000">
                <a:solidFill>
                  <a:srgbClr val="000000"/>
                </a:solidFill>
                <a:latin typeface="Quicksand"/>
                <a:ea typeface="Quicksand"/>
                <a:cs typeface="Quicksand"/>
                <a:sym typeface="Quicksand"/>
              </a:rPr>
              <a:t>Recharge today</a:t>
            </a:r>
            <a:endParaRPr sz="10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1000">
                <a:solidFill>
                  <a:srgbClr val="000000"/>
                </a:solidFill>
                <a:latin typeface="Quicksand"/>
                <a:ea typeface="Quicksand"/>
                <a:cs typeface="Quicksand"/>
                <a:sym typeface="Quicksand"/>
              </a:rPr>
              <a:t>For everyday use</a:t>
            </a:r>
            <a:endParaRPr sz="1000">
              <a:solidFill>
                <a:srgbClr val="000000"/>
              </a:solidFill>
              <a:latin typeface="Quicksand"/>
              <a:ea typeface="Quicksand"/>
              <a:cs typeface="Quicksand"/>
              <a:sym typeface="Quicksand"/>
            </a:endParaRPr>
          </a:p>
          <a:p>
            <a:pPr indent="0" lvl="0" marL="0" rtl="0" algn="l">
              <a:lnSpc>
                <a:spcPct val="100000"/>
              </a:lnSpc>
              <a:spcBef>
                <a:spcPts val="1200"/>
              </a:spcBef>
              <a:spcAft>
                <a:spcPts val="0"/>
              </a:spcAft>
              <a:buClr>
                <a:schemeClr val="dk1"/>
              </a:buClr>
              <a:buSzPts val="1100"/>
              <a:buFont typeface="Arial"/>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rgbClr val="000000"/>
              </a:solidFill>
              <a:latin typeface="Quicksand"/>
              <a:ea typeface="Quicksand"/>
              <a:cs typeface="Quicksand"/>
              <a:sym typeface="Quicksand"/>
            </a:endParaRPr>
          </a:p>
          <a:p>
            <a:pPr indent="0" lvl="0" marL="0" rtl="0" algn="l">
              <a:spcBef>
                <a:spcPts val="1200"/>
              </a:spcBef>
              <a:spcAft>
                <a:spcPts val="1200"/>
              </a:spcAft>
              <a:buNone/>
            </a:pPr>
            <a:r>
              <a:t/>
            </a:r>
            <a:endParaRPr sz="1000">
              <a:solidFill>
                <a:srgbClr val="000000"/>
              </a:solidFill>
              <a:latin typeface="Quicksand"/>
              <a:ea typeface="Quicksand"/>
              <a:cs typeface="Quicksand"/>
              <a:sym typeface="Quicksand"/>
            </a:endParaRPr>
          </a:p>
        </p:txBody>
      </p:sp>
      <p:sp>
        <p:nvSpPr>
          <p:cNvPr id="155" name="Google Shape;155;p22"/>
          <p:cNvSpPr txBox="1"/>
          <p:nvPr/>
        </p:nvSpPr>
        <p:spPr>
          <a:xfrm>
            <a:off x="1971500" y="1183225"/>
            <a:ext cx="174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Quicksand"/>
                <a:ea typeface="Quicksand"/>
                <a:cs typeface="Quicksand"/>
                <a:sym typeface="Quicksand"/>
              </a:rPr>
              <a:t>Versatile energy</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Energy’s switchblade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How everyone energizes</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Pit stop fuel</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Load the tank</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Booted up</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Guilt free energy</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Feel good without </a:t>
            </a:r>
            <a:r>
              <a:rPr lang="en" sz="1000">
                <a:latin typeface="Quicksand"/>
                <a:ea typeface="Quicksand"/>
                <a:cs typeface="Quicksand"/>
                <a:sym typeface="Quicksand"/>
              </a:rPr>
              <a:t>feeling</a:t>
            </a:r>
            <a:r>
              <a:rPr lang="en" sz="1000">
                <a:latin typeface="Quicksand"/>
                <a:ea typeface="Quicksand"/>
                <a:cs typeface="Quicksand"/>
                <a:sym typeface="Quicksand"/>
              </a:rPr>
              <a:t> bad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Enhance your </a:t>
            </a:r>
            <a:r>
              <a:rPr lang="en" sz="1000">
                <a:latin typeface="Quicksand"/>
                <a:ea typeface="Quicksand"/>
                <a:cs typeface="Quicksand"/>
                <a:sym typeface="Quicksand"/>
              </a:rPr>
              <a:t>daily life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The energy you need, the taste you love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p:txBody>
      </p:sp>
      <p:sp>
        <p:nvSpPr>
          <p:cNvPr id="156" name="Google Shape;156;p22"/>
          <p:cNvSpPr txBox="1"/>
          <p:nvPr/>
        </p:nvSpPr>
        <p:spPr>
          <a:xfrm>
            <a:off x="3712650" y="1183225"/>
            <a:ext cx="17436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Quicksand"/>
                <a:ea typeface="Quicksand"/>
                <a:cs typeface="Quicksand"/>
                <a:sym typeface="Quicksand"/>
              </a:rPr>
              <a:t>T</a:t>
            </a:r>
            <a:r>
              <a:rPr lang="en" sz="1000">
                <a:latin typeface="Quicksand"/>
                <a:ea typeface="Quicksand"/>
                <a:cs typeface="Quicksand"/>
                <a:sym typeface="Quicksand"/>
              </a:rPr>
              <a:t>ime to refuel</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Let’s recharge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Get back to you</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Get back to what you love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Gametime all the time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Go time all the time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For the grinders</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Getting it done all day</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All day everyday</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That’s what I like</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p:txBody>
      </p:sp>
      <p:sp>
        <p:nvSpPr>
          <p:cNvPr id="157" name="Google Shape;157;p22"/>
          <p:cNvSpPr txBox="1"/>
          <p:nvPr/>
        </p:nvSpPr>
        <p:spPr>
          <a:xfrm flipH="1">
            <a:off x="5339150" y="1152475"/>
            <a:ext cx="1851000" cy="424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Quicksand"/>
                <a:ea typeface="Quicksand"/>
                <a:cs typeface="Quicksand"/>
                <a:sym typeface="Quicksand"/>
              </a:rPr>
              <a:t>Feel your best to be your best</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lang="en" sz="1000">
                <a:latin typeface="Quicksand"/>
                <a:ea typeface="Quicksand"/>
                <a:cs typeface="Quicksand"/>
                <a:sym typeface="Quicksand"/>
              </a:rPr>
              <a:t>The modern morning kick</a:t>
            </a:r>
            <a:endParaRPr sz="1000">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 sz="1000">
                <a:latin typeface="Quicksand"/>
                <a:ea typeface="Quicksand"/>
                <a:cs typeface="Quicksand"/>
                <a:sym typeface="Quicksand"/>
              </a:rPr>
              <a:t>All energy all day</a:t>
            </a:r>
            <a:endParaRPr sz="1000">
              <a:latin typeface="Quicksand"/>
              <a:ea typeface="Quicksand"/>
              <a:cs typeface="Quicksand"/>
              <a:sym typeface="Quicksand"/>
            </a:endParaRPr>
          </a:p>
          <a:p>
            <a:pPr indent="0" lvl="0" marL="0" rtl="0" algn="l">
              <a:lnSpc>
                <a:spcPct val="115000"/>
              </a:lnSpc>
              <a:spcBef>
                <a:spcPts val="1200"/>
              </a:spcBef>
              <a:spcAft>
                <a:spcPts val="0"/>
              </a:spcAft>
              <a:buNone/>
            </a:pPr>
            <a:r>
              <a:rPr lang="en" sz="1000">
                <a:latin typeface="Quicksand"/>
                <a:ea typeface="Quicksand"/>
                <a:cs typeface="Quicksand"/>
                <a:sym typeface="Quicksand"/>
              </a:rPr>
              <a:t>Energy always</a:t>
            </a:r>
            <a:endParaRPr sz="1000">
              <a:latin typeface="Quicksand"/>
              <a:ea typeface="Quicksand"/>
              <a:cs typeface="Quicksand"/>
              <a:sym typeface="Quicksand"/>
            </a:endParaRPr>
          </a:p>
          <a:p>
            <a:pPr indent="0" lvl="0" marL="0" rtl="0" algn="l">
              <a:spcBef>
                <a:spcPts val="1200"/>
              </a:spcBef>
              <a:spcAft>
                <a:spcPts val="0"/>
              </a:spcAft>
              <a:buNone/>
            </a:pPr>
            <a:r>
              <a:rPr lang="en" sz="1000">
                <a:latin typeface="Quicksand"/>
                <a:ea typeface="Quicksand"/>
                <a:cs typeface="Quicksand"/>
                <a:sym typeface="Quicksand"/>
              </a:rPr>
              <a:t>Fuel yourself to feel yourself</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Everyday kind of fun</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Feel good every day</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Live re-energized</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Power up</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Workin’ it out</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t/>
            </a:r>
            <a:endParaRPr sz="700"/>
          </a:p>
          <a:p>
            <a:pPr indent="0" lvl="0" marL="0" rtl="0" algn="l">
              <a:lnSpc>
                <a:spcPct val="115000"/>
              </a:lnSpc>
              <a:spcBef>
                <a:spcPts val="0"/>
              </a:spcBef>
              <a:spcAft>
                <a:spcPts val="0"/>
              </a:spcAft>
              <a:buClr>
                <a:schemeClr val="dk1"/>
              </a:buClr>
              <a:buSzPts val="1100"/>
              <a:buFont typeface="Arial"/>
              <a:buNone/>
            </a:pPr>
            <a:r>
              <a:t/>
            </a:r>
            <a:endParaRPr sz="700"/>
          </a:p>
          <a:p>
            <a:pPr indent="0" lvl="0" marL="0" rtl="0" algn="l">
              <a:spcBef>
                <a:spcPts val="1200"/>
              </a:spcBef>
              <a:spcAft>
                <a:spcPts val="0"/>
              </a:spcAft>
              <a:buNone/>
            </a:pPr>
            <a:r>
              <a:t/>
            </a:r>
            <a:endParaRPr sz="700"/>
          </a:p>
          <a:p>
            <a:pPr indent="0" lvl="0" marL="0" rtl="0" algn="l">
              <a:spcBef>
                <a:spcPts val="0"/>
              </a:spcBef>
              <a:spcAft>
                <a:spcPts val="0"/>
              </a:spcAft>
              <a:buNone/>
            </a:pPr>
            <a:r>
              <a:t/>
            </a:r>
            <a:endParaRPr sz="700"/>
          </a:p>
        </p:txBody>
      </p:sp>
      <p:sp>
        <p:nvSpPr>
          <p:cNvPr id="158" name="Google Shape;158;p22"/>
          <p:cNvSpPr txBox="1"/>
          <p:nvPr/>
        </p:nvSpPr>
        <p:spPr>
          <a:xfrm flipH="1">
            <a:off x="7197300" y="1152475"/>
            <a:ext cx="1851000" cy="464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Quicksand"/>
                <a:ea typeface="Quicksand"/>
                <a:cs typeface="Quicksand"/>
                <a:sym typeface="Quicksand"/>
              </a:rPr>
              <a:t>Grind time</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Energize today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Energy to make you your best</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Don’t waste today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Make every day a good day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Give yourself a good day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The ‘always’ energy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Enhance today</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Energize your life</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rPr lang="en" sz="1000">
                <a:solidFill>
                  <a:schemeClr val="dk1"/>
                </a:solidFill>
                <a:latin typeface="Quicksand"/>
                <a:ea typeface="Quicksand"/>
                <a:cs typeface="Quicksand"/>
                <a:sym typeface="Quicksand"/>
              </a:rPr>
              <a:t>Energy for everyone</a:t>
            </a:r>
            <a:endParaRPr sz="10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lnSpc>
                <a:spcPct val="115000"/>
              </a:lnSpc>
              <a:spcBef>
                <a:spcPts val="0"/>
              </a:spcBef>
              <a:spcAft>
                <a:spcPts val="0"/>
              </a:spcAft>
              <a:buNone/>
            </a:pPr>
            <a:r>
              <a:t/>
            </a:r>
            <a:endParaRPr sz="700">
              <a:solidFill>
                <a:schemeClr val="dk2"/>
              </a:solidFill>
            </a:endParaRPr>
          </a:p>
          <a:p>
            <a:pPr indent="0" lvl="0" marL="0" rtl="0" algn="l">
              <a:spcBef>
                <a:spcPts val="1200"/>
              </a:spcBef>
              <a:spcAft>
                <a:spcPts val="0"/>
              </a:spcAft>
              <a:buNone/>
            </a:pPr>
            <a:r>
              <a:t/>
            </a:r>
            <a:endParaRPr sz="700"/>
          </a:p>
          <a:p>
            <a:pPr indent="0" lvl="0" marL="0" rtl="0" algn="l">
              <a:spcBef>
                <a:spcPts val="0"/>
              </a:spcBef>
              <a:spcAft>
                <a:spcPts val="0"/>
              </a:spcAft>
              <a:buNone/>
            </a:pPr>
            <a:r>
              <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latin typeface="Bebas Neue"/>
                <a:ea typeface="Bebas Neue"/>
                <a:cs typeface="Bebas Neue"/>
                <a:sym typeface="Bebas Neue"/>
              </a:rPr>
              <a:t>Campaign Objective</a:t>
            </a:r>
            <a:endParaRPr sz="3420">
              <a:latin typeface="Bebas Neue"/>
              <a:ea typeface="Bebas Neue"/>
              <a:cs typeface="Bebas Neue"/>
              <a:sym typeface="Bebas Neue"/>
            </a:endParaRPr>
          </a:p>
        </p:txBody>
      </p:sp>
      <p:sp>
        <p:nvSpPr>
          <p:cNvPr id="64" name="Google Shape;64;p14"/>
          <p:cNvSpPr txBox="1"/>
          <p:nvPr>
            <p:ph idx="1" type="body"/>
          </p:nvPr>
        </p:nvSpPr>
        <p:spPr>
          <a:xfrm>
            <a:off x="311700" y="1152475"/>
            <a:ext cx="2918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000000"/>
                </a:solidFill>
                <a:latin typeface="Quicksand"/>
                <a:ea typeface="Quicksand"/>
                <a:cs typeface="Quicksand"/>
                <a:sym typeface="Quicksand"/>
              </a:rPr>
              <a:t>Proposition work </a:t>
            </a:r>
            <a:endParaRPr b="1">
              <a:solidFill>
                <a:srgbClr val="000000"/>
              </a:solidFill>
              <a:latin typeface="Quicksand"/>
              <a:ea typeface="Quicksand"/>
              <a:cs typeface="Quicksand"/>
              <a:sym typeface="Quicksand"/>
            </a:endParaRPr>
          </a:p>
          <a:p>
            <a:pPr indent="0" lvl="0" marL="0" rtl="0" algn="l">
              <a:spcBef>
                <a:spcPts val="1200"/>
              </a:spcBef>
              <a:spcAft>
                <a:spcPts val="0"/>
              </a:spcAft>
              <a:buNone/>
            </a:pPr>
            <a:r>
              <a:rPr lang="en">
                <a:solidFill>
                  <a:srgbClr val="000000"/>
                </a:solidFill>
                <a:latin typeface="Quicksand"/>
                <a:ea typeface="Quicksand"/>
                <a:cs typeface="Quicksand"/>
                <a:sym typeface="Quicksand"/>
              </a:rPr>
              <a:t>Our story</a:t>
            </a:r>
            <a:endParaRPr>
              <a:solidFill>
                <a:srgbClr val="000000"/>
              </a:solidFill>
              <a:latin typeface="Quicksand"/>
              <a:ea typeface="Quicksand"/>
              <a:cs typeface="Quicksand"/>
              <a:sym typeface="Quicksand"/>
            </a:endParaRPr>
          </a:p>
          <a:p>
            <a:pPr indent="0" lvl="0" marL="0" rtl="0" algn="l">
              <a:spcBef>
                <a:spcPts val="1200"/>
              </a:spcBef>
              <a:spcAft>
                <a:spcPts val="0"/>
              </a:spcAft>
              <a:buNone/>
            </a:pPr>
            <a:r>
              <a:rPr lang="en" sz="1149">
                <a:solidFill>
                  <a:schemeClr val="dk1"/>
                </a:solidFill>
                <a:latin typeface="Quicksand"/>
                <a:ea typeface="Quicksand"/>
                <a:cs typeface="Quicksand"/>
                <a:sym typeface="Quicksand"/>
              </a:rPr>
              <a:t>Position Coca-Cola Energy as a  versatile, “daily life” energy drink allowing consumers to simply drink it as they would a soda throughout their day.</a:t>
            </a:r>
            <a:endParaRPr sz="1149">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1149">
              <a:solidFill>
                <a:schemeClr val="dk1"/>
              </a:solidFill>
              <a:latin typeface="Quicksand"/>
              <a:ea typeface="Quicksand"/>
              <a:cs typeface="Quicksand"/>
              <a:sym typeface="Quicksand"/>
            </a:endParaRPr>
          </a:p>
          <a:p>
            <a:pPr indent="0" lvl="0" marL="0" rtl="0" algn="l">
              <a:spcBef>
                <a:spcPts val="0"/>
              </a:spcBef>
              <a:spcAft>
                <a:spcPts val="0"/>
              </a:spcAft>
              <a:buNone/>
            </a:pPr>
            <a:r>
              <a:rPr lang="en" sz="1149">
                <a:solidFill>
                  <a:schemeClr val="dk1"/>
                </a:solidFill>
                <a:latin typeface="Quicksand"/>
                <a:ea typeface="Quicksand"/>
                <a:cs typeface="Quicksand"/>
                <a:sym typeface="Quicksand"/>
              </a:rPr>
              <a:t>Alleviate the guilt associated with other similar intense, sugar-packed energy products on the market with Coca-Cola Energy.</a:t>
            </a:r>
            <a:endParaRPr sz="1474"/>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5" name="Google Shape;65;p14"/>
          <p:cNvPicPr preferRelativeResize="0"/>
          <p:nvPr/>
        </p:nvPicPr>
        <p:blipFill>
          <a:blip r:embed="rId4">
            <a:alphaModFix/>
          </a:blip>
          <a:stretch>
            <a:fillRect/>
          </a:stretch>
        </p:blipFill>
        <p:spPr>
          <a:xfrm>
            <a:off x="188250" y="3787225"/>
            <a:ext cx="2289725" cy="1356275"/>
          </a:xfrm>
          <a:prstGeom prst="rect">
            <a:avLst/>
          </a:prstGeom>
          <a:noFill/>
          <a:ln>
            <a:noFill/>
          </a:ln>
        </p:spPr>
      </p:pic>
      <p:sp>
        <p:nvSpPr>
          <p:cNvPr id="66" name="Google Shape;66;p14"/>
          <p:cNvSpPr txBox="1"/>
          <p:nvPr/>
        </p:nvSpPr>
        <p:spPr>
          <a:xfrm>
            <a:off x="3281475" y="1152475"/>
            <a:ext cx="2761500" cy="24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Quicksand"/>
                <a:ea typeface="Quicksand"/>
                <a:cs typeface="Quicksand"/>
                <a:sym typeface="Quicksand"/>
              </a:rPr>
              <a:t>Target Persona</a:t>
            </a:r>
            <a:endParaRPr b="1" sz="1800">
              <a:latin typeface="Quicksand"/>
              <a:ea typeface="Quicksand"/>
              <a:cs typeface="Quicksand"/>
              <a:sym typeface="Quicksand"/>
            </a:endParaRPr>
          </a:p>
          <a:p>
            <a:pPr indent="0" lvl="0" marL="0" rtl="0" algn="l">
              <a:lnSpc>
                <a:spcPct val="115000"/>
              </a:lnSpc>
              <a:spcBef>
                <a:spcPts val="1200"/>
              </a:spcBef>
              <a:spcAft>
                <a:spcPts val="0"/>
              </a:spcAft>
              <a:buNone/>
            </a:pPr>
            <a:r>
              <a:rPr lang="en" sz="1800">
                <a:latin typeface="Quicksand"/>
                <a:ea typeface="Quicksand"/>
                <a:cs typeface="Quicksand"/>
                <a:sym typeface="Quicksand"/>
              </a:rPr>
              <a:t>Everyday Evan</a:t>
            </a:r>
            <a:endParaRPr sz="1800">
              <a:latin typeface="Quicksand"/>
              <a:ea typeface="Quicksand"/>
              <a:cs typeface="Quicksand"/>
              <a:sym typeface="Quicksand"/>
            </a:endParaRPr>
          </a:p>
          <a:p>
            <a:pPr indent="0" lvl="0" marL="0" rtl="0" algn="l">
              <a:lnSpc>
                <a:spcPct val="115000"/>
              </a:lnSpc>
              <a:spcBef>
                <a:spcPts val="1200"/>
              </a:spcBef>
              <a:spcAft>
                <a:spcPts val="1200"/>
              </a:spcAft>
              <a:buNone/>
            </a:pPr>
            <a:r>
              <a:rPr lang="en" sz="1100">
                <a:latin typeface="Quicksand"/>
                <a:ea typeface="Quicksand"/>
                <a:cs typeface="Quicksand"/>
                <a:sym typeface="Quicksand"/>
              </a:rPr>
              <a:t>18 to 49-year-olds, predominantly male, urban regionally-based consumers of habit multiple times per week, likes to make plans to socialize after work or class, seeks external source of motivation (casual soda drinkers over energy drink fanatics)</a:t>
            </a:r>
            <a:endParaRPr>
              <a:latin typeface="Quicksand"/>
              <a:ea typeface="Quicksand"/>
              <a:cs typeface="Quicksand"/>
              <a:sym typeface="Quicksand"/>
            </a:endParaRPr>
          </a:p>
        </p:txBody>
      </p:sp>
      <p:sp>
        <p:nvSpPr>
          <p:cNvPr id="67" name="Google Shape;67;p14"/>
          <p:cNvSpPr txBox="1"/>
          <p:nvPr/>
        </p:nvSpPr>
        <p:spPr>
          <a:xfrm>
            <a:off x="6042975" y="1084375"/>
            <a:ext cx="3030000" cy="355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Quicksand"/>
                <a:ea typeface="Quicksand"/>
                <a:cs typeface="Quicksand"/>
                <a:sym typeface="Quicksand"/>
              </a:rPr>
              <a:t>Mindset shift</a:t>
            </a:r>
            <a:endParaRPr b="1" sz="1800">
              <a:latin typeface="Quicksand"/>
              <a:ea typeface="Quicksand"/>
              <a:cs typeface="Quicksand"/>
              <a:sym typeface="Quicksand"/>
            </a:endParaRPr>
          </a:p>
          <a:p>
            <a:pPr indent="0" lvl="0" marL="0" rtl="0" algn="l">
              <a:lnSpc>
                <a:spcPct val="115000"/>
              </a:lnSpc>
              <a:spcBef>
                <a:spcPts val="1200"/>
              </a:spcBef>
              <a:spcAft>
                <a:spcPts val="0"/>
              </a:spcAft>
              <a:buNone/>
            </a:pPr>
            <a:r>
              <a:rPr lang="en" sz="1100">
                <a:solidFill>
                  <a:schemeClr val="dk1"/>
                </a:solidFill>
                <a:latin typeface="Quicksand"/>
                <a:ea typeface="Quicksand"/>
                <a:cs typeface="Quicksand"/>
                <a:sym typeface="Quicksand"/>
              </a:rPr>
              <a:t>Current Mindset: Guilt is associated with soda due to negative health benefits. Lack of functionality in soda leads to a lack of daily consumption. Drink soda for taste and/or with a meal, but not for any important reason outside of these.</a:t>
            </a:r>
            <a:endParaRPr sz="1100">
              <a:solidFill>
                <a:schemeClr val="dk1"/>
              </a:solidFill>
              <a:latin typeface="Quicksand"/>
              <a:ea typeface="Quicksand"/>
              <a:cs typeface="Quicksand"/>
              <a:sym typeface="Quicksand"/>
            </a:endParaRPr>
          </a:p>
          <a:p>
            <a:pPr indent="0" lvl="0" marL="0" rtl="0" algn="l">
              <a:lnSpc>
                <a:spcPct val="115000"/>
              </a:lnSpc>
              <a:spcBef>
                <a:spcPts val="0"/>
              </a:spcBef>
              <a:spcAft>
                <a:spcPts val="0"/>
              </a:spcAft>
              <a:buNone/>
            </a:pPr>
            <a:r>
              <a:t/>
            </a:r>
            <a:endParaRPr sz="1100">
              <a:solidFill>
                <a:schemeClr val="dk1"/>
              </a:solidFill>
              <a:latin typeface="Quicksand"/>
              <a:ea typeface="Quicksand"/>
              <a:cs typeface="Quicksand"/>
              <a:sym typeface="Quicksand"/>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Quicksand"/>
                <a:ea typeface="Quicksand"/>
                <a:cs typeface="Quicksand"/>
                <a:sym typeface="Quicksand"/>
              </a:rPr>
              <a:t>Desired Mindset: Engage consumers so their awareness recognizes Coca-Cola Energy as a drink that can either be a tasty, vitamin-filled replacement for other sources or as an additional everyday beverage. The approach must be friendly and personable, not as intimidating as competitors.</a:t>
            </a:r>
            <a:endParaRPr b="1" sz="1800">
              <a:latin typeface="Quicksand"/>
              <a:ea typeface="Quicksand"/>
              <a:cs typeface="Quicksand"/>
              <a:sym typeface="Quicksand"/>
            </a:endParaRPr>
          </a:p>
        </p:txBody>
      </p:sp>
      <p:pic>
        <p:nvPicPr>
          <p:cNvPr id="68" name="Google Shape;68;p14"/>
          <p:cNvPicPr preferRelativeResize="0"/>
          <p:nvPr/>
        </p:nvPicPr>
        <p:blipFill>
          <a:blip r:embed="rId5">
            <a:alphaModFix/>
          </a:blip>
          <a:stretch>
            <a:fillRect/>
          </a:stretch>
        </p:blipFill>
        <p:spPr>
          <a:xfrm>
            <a:off x="3383525" y="3569000"/>
            <a:ext cx="2377206" cy="15744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74" name="Google Shape;74;p15"/>
          <p:cNvSpPr txBox="1"/>
          <p:nvPr>
            <p:ph type="title"/>
          </p:nvPr>
        </p:nvSpPr>
        <p:spPr>
          <a:xfrm>
            <a:off x="311700" y="2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Concept</a:t>
            </a:r>
            <a:endParaRPr sz="3400">
              <a:latin typeface="Bebas Neue"/>
              <a:ea typeface="Bebas Neue"/>
              <a:cs typeface="Bebas Neue"/>
              <a:sym typeface="Bebas Neue"/>
            </a:endParaRPr>
          </a:p>
        </p:txBody>
      </p:sp>
      <p:pic>
        <p:nvPicPr>
          <p:cNvPr id="75" name="Google Shape;75;p15"/>
          <p:cNvPicPr preferRelativeResize="0"/>
          <p:nvPr/>
        </p:nvPicPr>
        <p:blipFill>
          <a:blip r:embed="rId4">
            <a:alphaModFix/>
          </a:blip>
          <a:stretch>
            <a:fillRect/>
          </a:stretch>
        </p:blipFill>
        <p:spPr>
          <a:xfrm>
            <a:off x="5047859" y="923873"/>
            <a:ext cx="3306047" cy="1739763"/>
          </a:xfrm>
          <a:prstGeom prst="rect">
            <a:avLst/>
          </a:prstGeom>
          <a:noFill/>
          <a:ln>
            <a:noFill/>
          </a:ln>
        </p:spPr>
      </p:pic>
      <p:sp>
        <p:nvSpPr>
          <p:cNvPr id="76" name="Google Shape;76;p15"/>
          <p:cNvSpPr txBox="1"/>
          <p:nvPr>
            <p:ph idx="1" type="body"/>
          </p:nvPr>
        </p:nvSpPr>
        <p:spPr>
          <a:xfrm>
            <a:off x="311700" y="928750"/>
            <a:ext cx="4092600" cy="1968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800">
                <a:solidFill>
                  <a:srgbClr val="000000"/>
                </a:solidFill>
                <a:latin typeface="Quicksand"/>
                <a:ea typeface="Quicksand"/>
                <a:cs typeface="Quicksand"/>
                <a:sym typeface="Quicksand"/>
              </a:rPr>
              <a:t>Needs, Challenges, Motivators</a:t>
            </a:r>
            <a:endParaRPr sz="2800">
              <a:solidFill>
                <a:srgbClr val="000000"/>
              </a:solidFill>
              <a:latin typeface="Quicksand"/>
              <a:ea typeface="Quicksand"/>
              <a:cs typeface="Quicksand"/>
              <a:sym typeface="Quicksand"/>
            </a:endParaRPr>
          </a:p>
          <a:p>
            <a:pPr indent="-305820" lvl="0" marL="457200" rtl="0" algn="l">
              <a:spcBef>
                <a:spcPts val="1200"/>
              </a:spcBef>
              <a:spcAft>
                <a:spcPts val="0"/>
              </a:spcAft>
              <a:buClr>
                <a:srgbClr val="000000"/>
              </a:buClr>
              <a:buSzPct val="100000"/>
              <a:buFont typeface="Quicksand"/>
              <a:buChar char="-"/>
            </a:pPr>
            <a:r>
              <a:rPr lang="en" sz="1945">
                <a:solidFill>
                  <a:srgbClr val="000000"/>
                </a:solidFill>
                <a:latin typeface="Quicksand"/>
                <a:ea typeface="Quicksand"/>
                <a:cs typeface="Quicksand"/>
                <a:sym typeface="Quicksand"/>
              </a:rPr>
              <a:t>Seeking a boost to feel good doing everyday activities</a:t>
            </a:r>
            <a:endParaRPr sz="1945">
              <a:solidFill>
                <a:srgbClr val="000000"/>
              </a:solidFill>
              <a:latin typeface="Quicksand"/>
              <a:ea typeface="Quicksand"/>
              <a:cs typeface="Quicksand"/>
              <a:sym typeface="Quicksand"/>
            </a:endParaRPr>
          </a:p>
          <a:p>
            <a:pPr indent="-305820" lvl="0" marL="457200" rtl="0" algn="l">
              <a:spcBef>
                <a:spcPts val="0"/>
              </a:spcBef>
              <a:spcAft>
                <a:spcPts val="0"/>
              </a:spcAft>
              <a:buClr>
                <a:srgbClr val="000000"/>
              </a:buClr>
              <a:buSzPct val="100000"/>
              <a:buFont typeface="Quicksand"/>
              <a:buChar char="-"/>
            </a:pPr>
            <a:r>
              <a:rPr lang="en" sz="1945">
                <a:solidFill>
                  <a:schemeClr val="dk1"/>
                </a:solidFill>
                <a:latin typeface="Quicksand"/>
                <a:ea typeface="Quicksand"/>
                <a:cs typeface="Quicksand"/>
                <a:sym typeface="Quicksand"/>
              </a:rPr>
              <a:t>Making it through the day with sustained energy</a:t>
            </a:r>
            <a:endParaRPr sz="1945">
              <a:solidFill>
                <a:srgbClr val="000000"/>
              </a:solidFill>
              <a:latin typeface="Quicksand"/>
              <a:ea typeface="Quicksand"/>
              <a:cs typeface="Quicksand"/>
              <a:sym typeface="Quicksand"/>
            </a:endParaRPr>
          </a:p>
          <a:p>
            <a:pPr indent="-305820" lvl="0" marL="457200" rtl="0" algn="l">
              <a:spcBef>
                <a:spcPts val="0"/>
              </a:spcBef>
              <a:spcAft>
                <a:spcPts val="0"/>
              </a:spcAft>
              <a:buClr>
                <a:srgbClr val="000000"/>
              </a:buClr>
              <a:buSzPct val="100000"/>
              <a:buFont typeface="Quicksand"/>
              <a:buChar char="-"/>
            </a:pPr>
            <a:r>
              <a:rPr lang="en" sz="1945">
                <a:solidFill>
                  <a:srgbClr val="000000"/>
                </a:solidFill>
                <a:latin typeface="Quicksand"/>
                <a:ea typeface="Quicksand"/>
                <a:cs typeface="Quicksand"/>
                <a:sym typeface="Quicksand"/>
              </a:rPr>
              <a:t>Thriving off of social interaction but can’t always match others’ energy</a:t>
            </a:r>
            <a:endParaRPr sz="1945">
              <a:solidFill>
                <a:srgbClr val="000000"/>
              </a:solidFill>
              <a:latin typeface="Quicksand"/>
              <a:ea typeface="Quicksand"/>
              <a:cs typeface="Quicksand"/>
              <a:sym typeface="Quicksand"/>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77" name="Google Shape;77;p15"/>
          <p:cNvSpPr txBox="1"/>
          <p:nvPr>
            <p:ph idx="1" type="body"/>
          </p:nvPr>
        </p:nvSpPr>
        <p:spPr>
          <a:xfrm>
            <a:off x="4924075" y="4088075"/>
            <a:ext cx="5394900" cy="163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000000"/>
                </a:solidFill>
                <a:latin typeface="Quicksand"/>
                <a:ea typeface="Quicksand"/>
                <a:cs typeface="Quicksand"/>
                <a:sym typeface="Quicksand"/>
              </a:rPr>
              <a:t>Keywords</a:t>
            </a:r>
            <a:endParaRPr>
              <a:solidFill>
                <a:srgbClr val="000000"/>
              </a:solidFill>
              <a:latin typeface="Quicksand"/>
              <a:ea typeface="Quicksand"/>
              <a:cs typeface="Quicksand"/>
              <a:sym typeface="Quicksand"/>
            </a:endParaRPr>
          </a:p>
          <a:p>
            <a:pPr indent="0" lvl="0" marL="0" rtl="0" algn="l">
              <a:spcBef>
                <a:spcPts val="1200"/>
              </a:spcBef>
              <a:spcAft>
                <a:spcPts val="0"/>
              </a:spcAft>
              <a:buNone/>
            </a:pPr>
            <a:r>
              <a:rPr lang="en" sz="1208">
                <a:solidFill>
                  <a:srgbClr val="000000"/>
                </a:solidFill>
                <a:latin typeface="Quicksand"/>
                <a:ea typeface="Quicksand"/>
                <a:cs typeface="Quicksand"/>
                <a:sym typeface="Quicksand"/>
              </a:rPr>
              <a:t>Charge, fuel, positivity, boost, energy, today, everyday</a:t>
            </a:r>
            <a:endParaRPr sz="1208">
              <a:solidFill>
                <a:srgbClr val="000000"/>
              </a:solidFill>
              <a:latin typeface="Quicksand"/>
              <a:ea typeface="Quicksand"/>
              <a:cs typeface="Quicksand"/>
              <a:sym typeface="Quicksand"/>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8" name="Google Shape;78;p15"/>
          <p:cNvSpPr txBox="1"/>
          <p:nvPr>
            <p:ph idx="1" type="body"/>
          </p:nvPr>
        </p:nvSpPr>
        <p:spPr>
          <a:xfrm>
            <a:off x="213750" y="3924175"/>
            <a:ext cx="4174800" cy="15873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800">
                <a:solidFill>
                  <a:srgbClr val="000000"/>
                </a:solidFill>
                <a:latin typeface="Quicksand"/>
                <a:ea typeface="Quicksand"/>
                <a:cs typeface="Quicksand"/>
                <a:sym typeface="Quicksand"/>
              </a:rPr>
              <a:t>Call to Action</a:t>
            </a:r>
            <a:endParaRPr sz="28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1945">
                <a:solidFill>
                  <a:srgbClr val="000000"/>
                </a:solidFill>
                <a:latin typeface="Quicksand"/>
                <a:ea typeface="Quicksand"/>
                <a:cs typeface="Quicksand"/>
                <a:sym typeface="Quicksand"/>
              </a:rPr>
              <a:t>You can “take charge” of your day with the purchase and consumption help of Coca-Cola energy</a:t>
            </a:r>
            <a:endParaRPr sz="1945">
              <a:solidFill>
                <a:srgbClr val="000000"/>
              </a:solidFill>
              <a:latin typeface="Quicksand"/>
              <a:ea typeface="Quicksand"/>
              <a:cs typeface="Quicksand"/>
              <a:sym typeface="Quicksand"/>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9" name="Google Shape;79;p15"/>
          <p:cNvSpPr txBox="1"/>
          <p:nvPr>
            <p:ph idx="1" type="body"/>
          </p:nvPr>
        </p:nvSpPr>
        <p:spPr>
          <a:xfrm>
            <a:off x="4924075" y="118225"/>
            <a:ext cx="4459500" cy="374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solidFill>
                  <a:srgbClr val="000000"/>
                </a:solidFill>
                <a:latin typeface="Quicksand"/>
                <a:ea typeface="Quicksand"/>
                <a:cs typeface="Quicksand"/>
                <a:sym typeface="Quicksand"/>
              </a:rPr>
              <a:t>Color Palette</a:t>
            </a:r>
            <a:endParaRPr b="1" sz="7200">
              <a:solidFill>
                <a:srgbClr val="000000"/>
              </a:solidFill>
              <a:latin typeface="Quicksand"/>
              <a:ea typeface="Quicksand"/>
              <a:cs typeface="Quicksand"/>
              <a:sym typeface="Quicksand"/>
            </a:endParaRPr>
          </a:p>
          <a:p>
            <a:pPr indent="0" lvl="0" marL="0" rtl="0" algn="l">
              <a:spcBef>
                <a:spcPts val="1200"/>
              </a:spcBef>
              <a:spcAft>
                <a:spcPts val="0"/>
              </a:spcAft>
              <a:buNone/>
            </a:pPr>
            <a:r>
              <a:rPr lang="en" sz="4800">
                <a:solidFill>
                  <a:srgbClr val="000000"/>
                </a:solidFill>
                <a:latin typeface="Quicksand"/>
                <a:ea typeface="Quicksand"/>
                <a:cs typeface="Quicksand"/>
                <a:sym typeface="Quicksand"/>
              </a:rPr>
              <a:t>Complemented by gray</a:t>
            </a:r>
            <a:r>
              <a:rPr lang="en" sz="4800">
                <a:solidFill>
                  <a:srgbClr val="000000"/>
                </a:solidFill>
                <a:latin typeface="Quicksand"/>
                <a:ea typeface="Quicksand"/>
                <a:cs typeface="Quicksand"/>
                <a:sym typeface="Quicksand"/>
              </a:rPr>
              <a:t> and</a:t>
            </a:r>
            <a:r>
              <a:rPr lang="en" sz="4800">
                <a:solidFill>
                  <a:srgbClr val="000000"/>
                </a:solidFill>
                <a:latin typeface="Quicksand"/>
                <a:ea typeface="Quicksand"/>
                <a:cs typeface="Quicksand"/>
                <a:sym typeface="Quicksand"/>
              </a:rPr>
              <a:t> white (sometimes black)</a:t>
            </a:r>
            <a:endParaRPr sz="4800">
              <a:solidFill>
                <a:srgbClr val="000000"/>
              </a:solidFill>
              <a:latin typeface="Quicksand"/>
              <a:ea typeface="Quicksand"/>
              <a:cs typeface="Quicksand"/>
              <a:sym typeface="Quicksand"/>
            </a:endParaRPr>
          </a:p>
          <a:p>
            <a:pPr indent="0" lvl="0" marL="0" rtl="0" algn="l">
              <a:spcBef>
                <a:spcPts val="1200"/>
              </a:spcBef>
              <a:spcAft>
                <a:spcPts val="0"/>
              </a:spcAft>
              <a:buNone/>
            </a:pPr>
            <a:r>
              <a:t/>
            </a:r>
            <a:endParaRPr sz="1100">
              <a:solidFill>
                <a:srgbClr val="000000"/>
              </a:solidFill>
              <a:latin typeface="Quicksand"/>
              <a:ea typeface="Quicksand"/>
              <a:cs typeface="Quicksand"/>
              <a:sym typeface="Quicksand"/>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0" name="Google Shape;80;p15"/>
          <p:cNvSpPr txBox="1"/>
          <p:nvPr>
            <p:ph idx="1" type="body"/>
          </p:nvPr>
        </p:nvSpPr>
        <p:spPr>
          <a:xfrm>
            <a:off x="4924075" y="2813325"/>
            <a:ext cx="3396000" cy="1587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991">
                <a:solidFill>
                  <a:srgbClr val="000000"/>
                </a:solidFill>
                <a:latin typeface="Quicksand"/>
                <a:ea typeface="Quicksand"/>
                <a:cs typeface="Quicksand"/>
                <a:sym typeface="Quicksand"/>
              </a:rPr>
              <a:t>Typefaces</a:t>
            </a:r>
            <a:endParaRPr b="1" sz="1991">
              <a:solidFill>
                <a:srgbClr val="000000"/>
              </a:solidFill>
              <a:latin typeface="Quicksand"/>
              <a:ea typeface="Quicksand"/>
              <a:cs typeface="Quicksand"/>
              <a:sym typeface="Quicksand"/>
            </a:endParaRPr>
          </a:p>
          <a:p>
            <a:pPr indent="0" lvl="0" marL="0" rtl="0" algn="l">
              <a:spcBef>
                <a:spcPts val="1200"/>
              </a:spcBef>
              <a:spcAft>
                <a:spcPts val="0"/>
              </a:spcAft>
              <a:buNone/>
            </a:pPr>
            <a:r>
              <a:rPr b="1" lang="en" sz="1474">
                <a:solidFill>
                  <a:srgbClr val="000000"/>
                </a:solidFill>
                <a:latin typeface="Bebas Neue"/>
                <a:ea typeface="Bebas Neue"/>
                <a:cs typeface="Bebas Neue"/>
                <a:sym typeface="Bebas Neue"/>
              </a:rPr>
              <a:t>HEADER - BEBAS NEUE</a:t>
            </a:r>
            <a:endParaRPr b="1" sz="1474">
              <a:solidFill>
                <a:srgbClr val="000000"/>
              </a:solidFill>
              <a:latin typeface="Bebas Neue"/>
              <a:ea typeface="Bebas Neue"/>
              <a:cs typeface="Bebas Neue"/>
              <a:sym typeface="Bebas Neue"/>
            </a:endParaRPr>
          </a:p>
          <a:p>
            <a:pPr indent="0" lvl="0" marL="0" rtl="0" algn="l">
              <a:spcBef>
                <a:spcPts val="1200"/>
              </a:spcBef>
              <a:spcAft>
                <a:spcPts val="0"/>
              </a:spcAft>
              <a:buNone/>
            </a:pPr>
            <a:r>
              <a:rPr lang="en" sz="1474">
                <a:solidFill>
                  <a:srgbClr val="000000"/>
                </a:solidFill>
                <a:latin typeface="Quicksand"/>
                <a:ea typeface="Quicksand"/>
                <a:cs typeface="Quicksand"/>
                <a:sym typeface="Quicksand"/>
              </a:rPr>
              <a:t>Body - Quicksand</a:t>
            </a:r>
            <a:endParaRPr sz="1474">
              <a:solidFill>
                <a:srgbClr val="000000"/>
              </a:solidFill>
              <a:latin typeface="Quicksand"/>
              <a:ea typeface="Quicksand"/>
              <a:cs typeface="Quicksand"/>
              <a:sym typeface="Quicksand"/>
            </a:endParaRPr>
          </a:p>
          <a:p>
            <a:pPr indent="0" lvl="0" marL="0" rtl="0" algn="l">
              <a:spcBef>
                <a:spcPts val="1200"/>
              </a:spcBef>
              <a:spcAft>
                <a:spcPts val="1200"/>
              </a:spcAft>
              <a:buNone/>
            </a:pPr>
            <a:r>
              <a:t/>
            </a:r>
            <a:endParaRPr/>
          </a:p>
        </p:txBody>
      </p:sp>
      <p:sp>
        <p:nvSpPr>
          <p:cNvPr id="81" name="Google Shape;81;p15"/>
          <p:cNvSpPr txBox="1"/>
          <p:nvPr/>
        </p:nvSpPr>
        <p:spPr>
          <a:xfrm>
            <a:off x="4994362" y="2275426"/>
            <a:ext cx="77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Quicksand"/>
                <a:ea typeface="Quicksand"/>
                <a:cs typeface="Quicksand"/>
                <a:sym typeface="Quicksand"/>
              </a:rPr>
              <a:t>HEX #722040</a:t>
            </a:r>
            <a:endParaRPr sz="1100">
              <a:solidFill>
                <a:srgbClr val="FFFFFF"/>
              </a:solidFill>
              <a:latin typeface="Quicksand"/>
              <a:ea typeface="Quicksand"/>
              <a:cs typeface="Quicksand"/>
              <a:sym typeface="Quicksand"/>
            </a:endParaRPr>
          </a:p>
        </p:txBody>
      </p:sp>
      <p:sp>
        <p:nvSpPr>
          <p:cNvPr id="82" name="Google Shape;82;p15"/>
          <p:cNvSpPr txBox="1"/>
          <p:nvPr/>
        </p:nvSpPr>
        <p:spPr>
          <a:xfrm>
            <a:off x="5660351" y="2275426"/>
            <a:ext cx="77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Quicksand"/>
                <a:ea typeface="Quicksand"/>
                <a:cs typeface="Quicksand"/>
                <a:sym typeface="Quicksand"/>
              </a:rPr>
              <a:t>HEX #</a:t>
            </a:r>
            <a:r>
              <a:rPr lang="en" sz="900">
                <a:solidFill>
                  <a:srgbClr val="FFFFFF"/>
                </a:solidFill>
                <a:latin typeface="Quicksand"/>
                <a:ea typeface="Quicksand"/>
                <a:cs typeface="Quicksand"/>
                <a:sym typeface="Quicksand"/>
              </a:rPr>
              <a:t>d3394c</a:t>
            </a:r>
            <a:endParaRPr sz="900">
              <a:solidFill>
                <a:srgbClr val="FFFFFF"/>
              </a:solidFill>
              <a:latin typeface="Quicksand"/>
              <a:ea typeface="Quicksand"/>
              <a:cs typeface="Quicksand"/>
              <a:sym typeface="Quicksand"/>
            </a:endParaRPr>
          </a:p>
        </p:txBody>
      </p:sp>
      <p:sp>
        <p:nvSpPr>
          <p:cNvPr id="83" name="Google Shape;83;p15"/>
          <p:cNvSpPr txBox="1"/>
          <p:nvPr/>
        </p:nvSpPr>
        <p:spPr>
          <a:xfrm>
            <a:off x="6960548" y="2275426"/>
            <a:ext cx="77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Quicksand"/>
                <a:ea typeface="Quicksand"/>
                <a:cs typeface="Quicksand"/>
                <a:sym typeface="Quicksand"/>
              </a:rPr>
              <a:t>HEX #6a1c48</a:t>
            </a:r>
            <a:endParaRPr sz="1100">
              <a:solidFill>
                <a:srgbClr val="FFFFFF"/>
              </a:solidFill>
              <a:latin typeface="Quicksand"/>
              <a:ea typeface="Quicksand"/>
              <a:cs typeface="Quicksand"/>
              <a:sym typeface="Quicksand"/>
            </a:endParaRPr>
          </a:p>
        </p:txBody>
      </p:sp>
      <p:sp>
        <p:nvSpPr>
          <p:cNvPr id="84" name="Google Shape;84;p15"/>
          <p:cNvSpPr txBox="1"/>
          <p:nvPr/>
        </p:nvSpPr>
        <p:spPr>
          <a:xfrm>
            <a:off x="6314082" y="2275426"/>
            <a:ext cx="77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Quicksand"/>
                <a:ea typeface="Quicksand"/>
                <a:cs typeface="Quicksand"/>
                <a:sym typeface="Quicksand"/>
              </a:rPr>
              <a:t>HEX #</a:t>
            </a:r>
            <a:r>
              <a:rPr lang="en" sz="900">
                <a:solidFill>
                  <a:srgbClr val="FFFFFF"/>
                </a:solidFill>
                <a:latin typeface="Quicksand"/>
                <a:ea typeface="Quicksand"/>
                <a:cs typeface="Quicksand"/>
                <a:sym typeface="Quicksand"/>
              </a:rPr>
              <a:t>af2d46</a:t>
            </a:r>
            <a:endParaRPr sz="1100">
              <a:solidFill>
                <a:srgbClr val="FFFFFF"/>
              </a:solidFill>
              <a:latin typeface="Quicksand"/>
              <a:ea typeface="Quicksand"/>
              <a:cs typeface="Quicksand"/>
              <a:sym typeface="Quicksand"/>
            </a:endParaRPr>
          </a:p>
        </p:txBody>
      </p:sp>
      <p:sp>
        <p:nvSpPr>
          <p:cNvPr id="85" name="Google Shape;85;p15"/>
          <p:cNvSpPr txBox="1"/>
          <p:nvPr/>
        </p:nvSpPr>
        <p:spPr>
          <a:xfrm>
            <a:off x="7633789" y="2275426"/>
            <a:ext cx="77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Quicksand"/>
                <a:ea typeface="Quicksand"/>
                <a:cs typeface="Quicksand"/>
                <a:sym typeface="Quicksand"/>
              </a:rPr>
              <a:t>HEX #8b2444</a:t>
            </a:r>
            <a:endParaRPr sz="1100">
              <a:solidFill>
                <a:srgbClr val="FFFFFF"/>
              </a:solidFill>
              <a:latin typeface="Quicksand"/>
              <a:ea typeface="Quicksand"/>
              <a:cs typeface="Quicksand"/>
              <a:sym typeface="Quicksand"/>
            </a:endParaRPr>
          </a:p>
        </p:txBody>
      </p:sp>
      <p:sp>
        <p:nvSpPr>
          <p:cNvPr id="86" name="Google Shape;86;p15"/>
          <p:cNvSpPr txBox="1"/>
          <p:nvPr/>
        </p:nvSpPr>
        <p:spPr>
          <a:xfrm>
            <a:off x="213750" y="2479350"/>
            <a:ext cx="4621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Quicksand"/>
                <a:ea typeface="Quicksand"/>
                <a:cs typeface="Quicksand"/>
                <a:sym typeface="Quicksand"/>
              </a:rPr>
              <a:t>Tagline</a:t>
            </a:r>
            <a:endParaRPr b="1" sz="1600">
              <a:latin typeface="Quicksand"/>
              <a:ea typeface="Quicksand"/>
              <a:cs typeface="Quicksand"/>
              <a:sym typeface="Quicksand"/>
            </a:endParaRPr>
          </a:p>
          <a:p>
            <a:pPr indent="0" lvl="0" marL="0" rtl="0" algn="l">
              <a:spcBef>
                <a:spcPts val="0"/>
              </a:spcBef>
              <a:spcAft>
                <a:spcPts val="0"/>
              </a:spcAft>
              <a:buNone/>
            </a:pPr>
            <a:r>
              <a:t/>
            </a:r>
            <a:endParaRPr b="1" sz="1600">
              <a:latin typeface="Quicksand"/>
              <a:ea typeface="Quicksand"/>
              <a:cs typeface="Quicksand"/>
              <a:sym typeface="Quicksand"/>
            </a:endParaRPr>
          </a:p>
          <a:p>
            <a:pPr indent="-304800" lvl="0" marL="457200" rtl="0" algn="l">
              <a:spcBef>
                <a:spcPts val="0"/>
              </a:spcBef>
              <a:spcAft>
                <a:spcPts val="0"/>
              </a:spcAft>
              <a:buSzPts val="1200"/>
              <a:buFont typeface="Quicksand"/>
              <a:buChar char="-"/>
            </a:pPr>
            <a:r>
              <a:rPr lang="en" sz="1200">
                <a:latin typeface="Quicksand"/>
                <a:ea typeface="Quicksand"/>
                <a:cs typeface="Quicksand"/>
                <a:sym typeface="Quicksand"/>
              </a:rPr>
              <a:t>“Take charge of today.” </a:t>
            </a:r>
            <a:endParaRPr sz="1200">
              <a:latin typeface="Quicksand"/>
              <a:ea typeface="Quicksand"/>
              <a:cs typeface="Quicksand"/>
              <a:sym typeface="Quicksand"/>
            </a:endParaRPr>
          </a:p>
          <a:p>
            <a:pPr indent="-304800" lvl="0" marL="457200" rtl="0" algn="l">
              <a:spcBef>
                <a:spcPts val="0"/>
              </a:spcBef>
              <a:spcAft>
                <a:spcPts val="0"/>
              </a:spcAft>
              <a:buSzPts val="1200"/>
              <a:buFont typeface="Quicksand"/>
              <a:buChar char="-"/>
            </a:pPr>
            <a:r>
              <a:rPr lang="en" sz="1200">
                <a:latin typeface="Quicksand"/>
                <a:ea typeface="Quicksand"/>
                <a:cs typeface="Quicksand"/>
                <a:sym typeface="Quicksand"/>
              </a:rPr>
              <a:t>Charge is used both to take control of the day and fuel yourself with energy that “charges” you up </a:t>
            </a:r>
            <a:endParaRPr sz="1200">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Concept Visuals</a:t>
            </a:r>
            <a:endParaRPr sz="3400">
              <a:latin typeface="Bebas Neue"/>
              <a:ea typeface="Bebas Neue"/>
              <a:cs typeface="Bebas Neue"/>
              <a:sym typeface="Bebas Neue"/>
            </a:endParaRPr>
          </a:p>
        </p:txBody>
      </p:sp>
      <p:pic>
        <p:nvPicPr>
          <p:cNvPr id="93" name="Google Shape;93;p16"/>
          <p:cNvPicPr preferRelativeResize="0"/>
          <p:nvPr/>
        </p:nvPicPr>
        <p:blipFill rotWithShape="1">
          <a:blip r:embed="rId4">
            <a:alphaModFix/>
          </a:blip>
          <a:srcRect b="0" l="0" r="0" t="10482"/>
          <a:stretch/>
        </p:blipFill>
        <p:spPr>
          <a:xfrm>
            <a:off x="322850" y="1857513"/>
            <a:ext cx="2263775" cy="3144575"/>
          </a:xfrm>
          <a:prstGeom prst="rect">
            <a:avLst/>
          </a:prstGeom>
          <a:noFill/>
          <a:ln>
            <a:noFill/>
          </a:ln>
        </p:spPr>
      </p:pic>
      <p:pic>
        <p:nvPicPr>
          <p:cNvPr id="94" name="Google Shape;94;p16"/>
          <p:cNvPicPr preferRelativeResize="0"/>
          <p:nvPr/>
        </p:nvPicPr>
        <p:blipFill rotWithShape="1">
          <a:blip r:embed="rId5">
            <a:alphaModFix/>
          </a:blip>
          <a:srcRect b="-6234" l="12107" r="9675" t="6003"/>
          <a:stretch/>
        </p:blipFill>
        <p:spPr>
          <a:xfrm>
            <a:off x="3865400" y="3144214"/>
            <a:ext cx="2263782" cy="1934063"/>
          </a:xfrm>
          <a:prstGeom prst="rect">
            <a:avLst/>
          </a:prstGeom>
          <a:noFill/>
          <a:ln>
            <a:noFill/>
          </a:ln>
        </p:spPr>
      </p:pic>
      <p:pic>
        <p:nvPicPr>
          <p:cNvPr id="95" name="Google Shape;95;p16"/>
          <p:cNvPicPr preferRelativeResize="0"/>
          <p:nvPr/>
        </p:nvPicPr>
        <p:blipFill rotWithShape="1">
          <a:blip r:embed="rId6">
            <a:alphaModFix/>
          </a:blip>
          <a:srcRect b="0" l="0" r="0" t="46207"/>
          <a:stretch/>
        </p:blipFill>
        <p:spPr>
          <a:xfrm>
            <a:off x="2210263" y="1165837"/>
            <a:ext cx="1969324" cy="1412479"/>
          </a:xfrm>
          <a:prstGeom prst="rect">
            <a:avLst/>
          </a:prstGeom>
          <a:noFill/>
          <a:ln>
            <a:noFill/>
          </a:ln>
        </p:spPr>
      </p:pic>
      <p:pic>
        <p:nvPicPr>
          <p:cNvPr id="96" name="Google Shape;96;p16"/>
          <p:cNvPicPr preferRelativeResize="0"/>
          <p:nvPr/>
        </p:nvPicPr>
        <p:blipFill>
          <a:blip r:embed="rId7">
            <a:alphaModFix/>
          </a:blip>
          <a:stretch>
            <a:fillRect/>
          </a:stretch>
        </p:blipFill>
        <p:spPr>
          <a:xfrm>
            <a:off x="6568525" y="1583750"/>
            <a:ext cx="2263780" cy="3395655"/>
          </a:xfrm>
          <a:prstGeom prst="rect">
            <a:avLst/>
          </a:prstGeom>
          <a:noFill/>
          <a:ln>
            <a:noFill/>
          </a:ln>
        </p:spPr>
      </p:pic>
      <p:pic>
        <p:nvPicPr>
          <p:cNvPr id="97" name="Google Shape;97;p16"/>
          <p:cNvPicPr preferRelativeResize="0"/>
          <p:nvPr/>
        </p:nvPicPr>
        <p:blipFill>
          <a:blip r:embed="rId8">
            <a:alphaModFix/>
          </a:blip>
          <a:stretch>
            <a:fillRect/>
          </a:stretch>
        </p:blipFill>
        <p:spPr>
          <a:xfrm>
            <a:off x="4317796" y="644272"/>
            <a:ext cx="2901464" cy="1934048"/>
          </a:xfrm>
          <a:prstGeom prst="rect">
            <a:avLst/>
          </a:prstGeom>
          <a:noFill/>
          <a:ln>
            <a:noFill/>
          </a:ln>
        </p:spPr>
      </p:pic>
      <p:pic>
        <p:nvPicPr>
          <p:cNvPr id="98" name="Google Shape;98;p16"/>
          <p:cNvPicPr preferRelativeResize="0"/>
          <p:nvPr/>
        </p:nvPicPr>
        <p:blipFill>
          <a:blip r:embed="rId9">
            <a:alphaModFix/>
          </a:blip>
          <a:stretch>
            <a:fillRect/>
          </a:stretch>
        </p:blipFill>
        <p:spPr>
          <a:xfrm>
            <a:off x="3038332" y="2297377"/>
            <a:ext cx="1511291" cy="1007487"/>
          </a:xfrm>
          <a:prstGeom prst="rect">
            <a:avLst/>
          </a:prstGeom>
          <a:noFill/>
          <a:ln>
            <a:noFill/>
          </a:ln>
        </p:spPr>
      </p:pic>
      <p:pic>
        <p:nvPicPr>
          <p:cNvPr id="99" name="Google Shape;99;p16"/>
          <p:cNvPicPr preferRelativeResize="0"/>
          <p:nvPr/>
        </p:nvPicPr>
        <p:blipFill rotWithShape="1">
          <a:blip r:embed="rId10">
            <a:alphaModFix/>
          </a:blip>
          <a:srcRect b="8734" l="0" r="0" t="0"/>
          <a:stretch/>
        </p:blipFill>
        <p:spPr>
          <a:xfrm rot="5400000">
            <a:off x="5358950" y="1903186"/>
            <a:ext cx="1080650" cy="1795900"/>
          </a:xfrm>
          <a:prstGeom prst="rect">
            <a:avLst/>
          </a:prstGeom>
          <a:noFill/>
          <a:ln>
            <a:noFill/>
          </a:ln>
        </p:spPr>
      </p:pic>
      <p:pic>
        <p:nvPicPr>
          <p:cNvPr id="100" name="Google Shape;100;p16"/>
          <p:cNvPicPr preferRelativeResize="0"/>
          <p:nvPr/>
        </p:nvPicPr>
        <p:blipFill>
          <a:blip r:embed="rId11">
            <a:alphaModFix/>
          </a:blip>
          <a:stretch>
            <a:fillRect/>
          </a:stretch>
        </p:blipFill>
        <p:spPr>
          <a:xfrm>
            <a:off x="2773298" y="3537925"/>
            <a:ext cx="843249" cy="136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TV</a:t>
            </a:r>
            <a:endParaRPr sz="3400">
              <a:latin typeface="Bebas Neue"/>
              <a:ea typeface="Bebas Neue"/>
              <a:cs typeface="Bebas Neue"/>
              <a:sym typeface="Bebas Neue"/>
            </a:endParaRPr>
          </a:p>
        </p:txBody>
      </p:sp>
      <p:sp>
        <p:nvSpPr>
          <p:cNvPr id="107" name="Google Shape;10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a:solidFill>
                  <a:schemeClr val="dk1"/>
                </a:solidFill>
                <a:latin typeface="Quicksand"/>
                <a:ea typeface="Quicksand"/>
                <a:cs typeface="Quicksand"/>
                <a:sym typeface="Quicksand"/>
              </a:rPr>
              <a:t>Direction and Strategic Execution:</a:t>
            </a:r>
            <a:endParaRPr b="1">
              <a:solidFill>
                <a:srgbClr val="000000"/>
              </a:solidFill>
              <a:latin typeface="Quicksand"/>
              <a:ea typeface="Quicksand"/>
              <a:cs typeface="Quicksand"/>
              <a:sym typeface="Quicksand"/>
            </a:endParaRPr>
          </a:p>
          <a:p>
            <a:pPr indent="0" lvl="0" marL="0" rtl="0" algn="l">
              <a:spcBef>
                <a:spcPts val="1200"/>
              </a:spcBef>
              <a:spcAft>
                <a:spcPts val="0"/>
              </a:spcAft>
              <a:buNone/>
            </a:pPr>
            <a:r>
              <a:rPr lang="en">
                <a:solidFill>
                  <a:srgbClr val="000000"/>
                </a:solidFill>
                <a:latin typeface="Quicksand"/>
                <a:ea typeface="Quicksand"/>
                <a:cs typeface="Quicksand"/>
                <a:sym typeface="Quicksand"/>
              </a:rPr>
              <a:t>30-second ad: The same Coca-Cola Energy can is pictured in different settings (ex. On the table at a restaurant, in the locker room at a gym, on someone’s desk, etc.) to show product versatility, at the end it ends up in the hand of Everyday Evan and he opens it.</a:t>
            </a:r>
            <a:endParaRPr>
              <a:solidFill>
                <a:srgbClr val="000000"/>
              </a:solidFill>
              <a:latin typeface="Quicksand"/>
              <a:ea typeface="Quicksand"/>
              <a:cs typeface="Quicksand"/>
              <a:sym typeface="Quicksand"/>
            </a:endParaRPr>
          </a:p>
          <a:p>
            <a:pPr indent="0" lvl="0" marL="0" rtl="0" algn="l">
              <a:spcBef>
                <a:spcPts val="1200"/>
              </a:spcBef>
              <a:spcAft>
                <a:spcPts val="0"/>
              </a:spcAft>
              <a:buNone/>
            </a:pPr>
            <a:r>
              <a:rPr b="1" lang="en">
                <a:solidFill>
                  <a:srgbClr val="000000"/>
                </a:solidFill>
                <a:latin typeface="Quicksand"/>
                <a:ea typeface="Quicksand"/>
                <a:cs typeface="Quicksand"/>
                <a:sym typeface="Quicksand"/>
              </a:rPr>
              <a:t>Placement: </a:t>
            </a:r>
            <a:endParaRPr b="1">
              <a:solidFill>
                <a:srgbClr val="000000"/>
              </a:solidFill>
              <a:latin typeface="Quicksand"/>
              <a:ea typeface="Quicksand"/>
              <a:cs typeface="Quicksand"/>
              <a:sym typeface="Quicksand"/>
            </a:endParaRPr>
          </a:p>
          <a:p>
            <a:pPr indent="-342900" lvl="0" marL="457200" rtl="0" algn="l">
              <a:spcBef>
                <a:spcPts val="1200"/>
              </a:spcBef>
              <a:spcAft>
                <a:spcPts val="0"/>
              </a:spcAft>
              <a:buClr>
                <a:srgbClr val="000000"/>
              </a:buClr>
              <a:buSzPts val="1800"/>
              <a:buFont typeface="Quicksand"/>
              <a:buChar char="-"/>
            </a:pPr>
            <a:r>
              <a:rPr lang="en">
                <a:solidFill>
                  <a:srgbClr val="000000"/>
                </a:solidFill>
                <a:latin typeface="Quicksand"/>
                <a:ea typeface="Quicksand"/>
                <a:cs typeface="Quicksand"/>
                <a:sym typeface="Quicksand"/>
              </a:rPr>
              <a:t>Hulu streaming</a:t>
            </a:r>
            <a:endParaRPr>
              <a:solidFill>
                <a:srgbClr val="000000"/>
              </a:solidFill>
              <a:latin typeface="Quicksand"/>
              <a:ea typeface="Quicksand"/>
              <a:cs typeface="Quicksand"/>
              <a:sym typeface="Quicksand"/>
            </a:endParaRPr>
          </a:p>
          <a:p>
            <a:pPr indent="-342900" lvl="0" marL="457200" rtl="0" algn="l">
              <a:spcBef>
                <a:spcPts val="0"/>
              </a:spcBef>
              <a:spcAft>
                <a:spcPts val="0"/>
              </a:spcAft>
              <a:buClr>
                <a:srgbClr val="000000"/>
              </a:buClr>
              <a:buSzPts val="1800"/>
              <a:buFont typeface="Quicksand"/>
              <a:buChar char="-"/>
            </a:pPr>
            <a:r>
              <a:rPr lang="en">
                <a:solidFill>
                  <a:srgbClr val="000000"/>
                </a:solidFill>
                <a:latin typeface="Quicksand"/>
                <a:ea typeface="Quicksand"/>
                <a:cs typeface="Quicksand"/>
                <a:sym typeface="Quicksand"/>
              </a:rPr>
              <a:t>ESPN during game time commercial breaks</a:t>
            </a:r>
            <a:endParaRPr>
              <a:solidFill>
                <a:srgbClr val="000000"/>
              </a:solidFill>
              <a:latin typeface="Quicksand"/>
              <a:ea typeface="Quicksand"/>
              <a:cs typeface="Quicksand"/>
              <a:sym typeface="Quicksand"/>
            </a:endParaRPr>
          </a:p>
          <a:p>
            <a:pPr indent="-342900" lvl="0" marL="457200" rtl="0" algn="l">
              <a:spcBef>
                <a:spcPts val="0"/>
              </a:spcBef>
              <a:spcAft>
                <a:spcPts val="0"/>
              </a:spcAft>
              <a:buClr>
                <a:srgbClr val="000000"/>
              </a:buClr>
              <a:buSzPts val="1800"/>
              <a:buFont typeface="Quicksand"/>
              <a:buChar char="-"/>
            </a:pPr>
            <a:r>
              <a:rPr lang="en">
                <a:solidFill>
                  <a:srgbClr val="000000"/>
                </a:solidFill>
                <a:latin typeface="Quicksand"/>
                <a:ea typeface="Quicksand"/>
                <a:cs typeface="Quicksand"/>
                <a:sym typeface="Quicksand"/>
              </a:rPr>
              <a:t>CBS prime time</a:t>
            </a:r>
            <a:endParaRPr>
              <a:solidFill>
                <a:srgbClr val="000000"/>
              </a:solidFill>
              <a:latin typeface="Quicksand"/>
              <a:ea typeface="Quicksand"/>
              <a:cs typeface="Quicksand"/>
              <a:sym typeface="Quicksand"/>
            </a:endParaRPr>
          </a:p>
          <a:p>
            <a:pPr indent="0" lvl="0" marL="0" rtl="0" algn="l">
              <a:spcBef>
                <a:spcPts val="1200"/>
              </a:spcBef>
              <a:spcAft>
                <a:spcPts val="1200"/>
              </a:spcAft>
              <a:buNone/>
            </a:pPr>
            <a:r>
              <a:t/>
            </a:r>
            <a:endParaRPr>
              <a:solidFill>
                <a:srgbClr val="000000"/>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TV Commercial Storyboard</a:t>
            </a:r>
            <a:endParaRPr sz="3400">
              <a:latin typeface="Bebas Neue"/>
              <a:ea typeface="Bebas Neue"/>
              <a:cs typeface="Bebas Neue"/>
              <a:sym typeface="Bebas Neue"/>
            </a:endParaRPr>
          </a:p>
        </p:txBody>
      </p:sp>
      <p:pic>
        <p:nvPicPr>
          <p:cNvPr id="114" name="Google Shape;114;p18"/>
          <p:cNvPicPr preferRelativeResize="0"/>
          <p:nvPr/>
        </p:nvPicPr>
        <p:blipFill>
          <a:blip r:embed="rId4">
            <a:alphaModFix/>
          </a:blip>
          <a:stretch>
            <a:fillRect/>
          </a:stretch>
        </p:blipFill>
        <p:spPr>
          <a:xfrm>
            <a:off x="1474700" y="1163275"/>
            <a:ext cx="6925349" cy="3895525"/>
          </a:xfrm>
          <a:prstGeom prst="rect">
            <a:avLst/>
          </a:prstGeom>
          <a:noFill/>
          <a:ln>
            <a:noFill/>
          </a:ln>
        </p:spPr>
      </p:pic>
      <p:sp>
        <p:nvSpPr>
          <p:cNvPr id="115" name="Google Shape;115;p18"/>
          <p:cNvSpPr txBox="1"/>
          <p:nvPr/>
        </p:nvSpPr>
        <p:spPr>
          <a:xfrm>
            <a:off x="2328950" y="2661675"/>
            <a:ext cx="16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Coca-Cola Energy in an office</a:t>
            </a:r>
            <a:endParaRPr sz="1000"/>
          </a:p>
        </p:txBody>
      </p:sp>
      <p:sp>
        <p:nvSpPr>
          <p:cNvPr id="116" name="Google Shape;116;p18"/>
          <p:cNvSpPr txBox="1"/>
          <p:nvPr/>
        </p:nvSpPr>
        <p:spPr>
          <a:xfrm>
            <a:off x="4132625" y="2661675"/>
            <a:ext cx="16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Coca-Cola Energy in a gym</a:t>
            </a:r>
            <a:endParaRPr sz="1000"/>
          </a:p>
        </p:txBody>
      </p:sp>
      <p:sp>
        <p:nvSpPr>
          <p:cNvPr id="117" name="Google Shape;117;p18"/>
          <p:cNvSpPr txBox="1"/>
          <p:nvPr/>
        </p:nvSpPr>
        <p:spPr>
          <a:xfrm>
            <a:off x="5952800" y="2670675"/>
            <a:ext cx="160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Coca-Cola Energy in a lecture hall</a:t>
            </a:r>
            <a:endParaRPr sz="1000"/>
          </a:p>
        </p:txBody>
      </p:sp>
      <p:sp>
        <p:nvSpPr>
          <p:cNvPr id="118" name="Google Shape;118;p18"/>
          <p:cNvSpPr txBox="1"/>
          <p:nvPr/>
        </p:nvSpPr>
        <p:spPr>
          <a:xfrm>
            <a:off x="2346950" y="4325225"/>
            <a:ext cx="16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Coca-Cola Energy in a living room, Olympics on TV</a:t>
            </a:r>
            <a:endParaRPr sz="1000"/>
          </a:p>
        </p:txBody>
      </p:sp>
      <p:sp>
        <p:nvSpPr>
          <p:cNvPr id="119" name="Google Shape;119;p18"/>
          <p:cNvSpPr txBox="1"/>
          <p:nvPr/>
        </p:nvSpPr>
        <p:spPr>
          <a:xfrm>
            <a:off x="4154375" y="4334200"/>
            <a:ext cx="16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Zooms into TV, Coca-Cola Energy at the Olympics</a:t>
            </a:r>
            <a:endParaRPr sz="1000"/>
          </a:p>
        </p:txBody>
      </p:sp>
      <p:sp>
        <p:nvSpPr>
          <p:cNvPr id="120" name="Google Shape;120;p18"/>
          <p:cNvSpPr txBox="1"/>
          <p:nvPr/>
        </p:nvSpPr>
        <p:spPr>
          <a:xfrm>
            <a:off x="5907825" y="4316225"/>
            <a:ext cx="16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Everyday Evan cracks the Coca-Cola Energy</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DIGITAL/</a:t>
            </a:r>
            <a:r>
              <a:rPr lang="en" sz="3400">
                <a:latin typeface="Bebas Neue"/>
                <a:ea typeface="Bebas Neue"/>
                <a:cs typeface="Bebas Neue"/>
                <a:sym typeface="Bebas Neue"/>
              </a:rPr>
              <a:t>Social</a:t>
            </a:r>
            <a:endParaRPr sz="3400">
              <a:latin typeface="Bebas Neue"/>
              <a:ea typeface="Bebas Neue"/>
              <a:cs typeface="Bebas Neue"/>
              <a:sym typeface="Bebas Neue"/>
            </a:endParaRPr>
          </a:p>
        </p:txBody>
      </p:sp>
      <p:sp>
        <p:nvSpPr>
          <p:cNvPr id="127" name="Google Shape;127;p19"/>
          <p:cNvSpPr txBox="1"/>
          <p:nvPr>
            <p:ph idx="1" type="body"/>
          </p:nvPr>
        </p:nvSpPr>
        <p:spPr>
          <a:xfrm>
            <a:off x="209050" y="1142200"/>
            <a:ext cx="356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icksand"/>
                <a:ea typeface="Quicksand"/>
                <a:cs typeface="Quicksand"/>
                <a:sym typeface="Quicksand"/>
              </a:rPr>
              <a:t>Platform: Instagram, Facebook (include hyperlink to website to drive traffic)</a:t>
            </a:r>
            <a:endParaRPr sz="1200">
              <a:solidFill>
                <a:srgbClr val="000000"/>
              </a:solidFill>
              <a:highlight>
                <a:srgbClr val="FFFF00"/>
              </a:highlight>
              <a:latin typeface="Quicksand"/>
              <a:ea typeface="Quicksand"/>
              <a:cs typeface="Quicksand"/>
              <a:sym typeface="Quicksand"/>
            </a:endParaRPr>
          </a:p>
          <a:p>
            <a:pPr indent="0" lvl="0" marL="0" rtl="0" algn="l">
              <a:spcBef>
                <a:spcPts val="1200"/>
              </a:spcBef>
              <a:spcAft>
                <a:spcPts val="0"/>
              </a:spcAft>
              <a:buNone/>
            </a:pPr>
            <a:r>
              <a:rPr lang="en" sz="1200">
                <a:solidFill>
                  <a:srgbClr val="000000"/>
                </a:solidFill>
                <a:latin typeface="Quicksand"/>
                <a:ea typeface="Quicksand"/>
                <a:cs typeface="Quicksand"/>
                <a:sym typeface="Quicksand"/>
              </a:rPr>
              <a:t>Content type: Graphic (still)</a:t>
            </a:r>
            <a:endParaRPr sz="12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200">
                <a:solidFill>
                  <a:srgbClr val="000000"/>
                </a:solidFill>
                <a:latin typeface="Quicksand"/>
                <a:ea typeface="Quicksand"/>
                <a:cs typeface="Quicksand"/>
                <a:sym typeface="Quicksand"/>
              </a:rPr>
              <a:t>Direction and Strategic Execution</a:t>
            </a:r>
            <a:endParaRPr sz="1200">
              <a:solidFill>
                <a:srgbClr val="000000"/>
              </a:solidFill>
              <a:latin typeface="Quicksand"/>
              <a:ea typeface="Quicksand"/>
              <a:cs typeface="Quicksand"/>
              <a:sym typeface="Quicksand"/>
            </a:endParaRPr>
          </a:p>
          <a:p>
            <a:pPr indent="-304800" lvl="0" marL="457200" rtl="0" algn="l">
              <a:spcBef>
                <a:spcPts val="1200"/>
              </a:spcBef>
              <a:spcAft>
                <a:spcPts val="0"/>
              </a:spcAft>
              <a:buClr>
                <a:srgbClr val="000000"/>
              </a:buClr>
              <a:buSzPts val="1200"/>
              <a:buFont typeface="Quicksand"/>
              <a:buChar char="-"/>
            </a:pPr>
            <a:r>
              <a:rPr lang="en" sz="1200">
                <a:solidFill>
                  <a:srgbClr val="000000"/>
                </a:solidFill>
                <a:latin typeface="Quicksand"/>
                <a:ea typeface="Quicksand"/>
                <a:cs typeface="Quicksand"/>
                <a:sym typeface="Quicksand"/>
              </a:rPr>
              <a:t>Minimalistic portrayal of Coca-Cola Energy can with reds and purples as background accent colors, conveys energy and stimulation in a mundane, day-to-day, on-the-move type of setting</a:t>
            </a:r>
            <a:endParaRPr sz="1200">
              <a:solidFill>
                <a:srgbClr val="000000"/>
              </a:solidFill>
              <a:latin typeface="Quicksand"/>
              <a:ea typeface="Quicksand"/>
              <a:cs typeface="Quicksand"/>
              <a:sym typeface="Quicksand"/>
            </a:endParaRPr>
          </a:p>
          <a:p>
            <a:pPr indent="-304800" lvl="0" marL="457200" rtl="0" algn="l">
              <a:spcBef>
                <a:spcPts val="0"/>
              </a:spcBef>
              <a:spcAft>
                <a:spcPts val="0"/>
              </a:spcAft>
              <a:buClr>
                <a:srgbClr val="000000"/>
              </a:buClr>
              <a:buSzPts val="1200"/>
              <a:buFont typeface="Quicksand"/>
              <a:buChar char="-"/>
            </a:pPr>
            <a:r>
              <a:rPr lang="en" sz="1200">
                <a:solidFill>
                  <a:srgbClr val="000000"/>
                </a:solidFill>
                <a:latin typeface="Quicksand"/>
                <a:ea typeface="Quicksand"/>
                <a:cs typeface="Quicksand"/>
                <a:sym typeface="Quicksand"/>
              </a:rPr>
              <a:t>The light part of the sky represents the day’s struggles that the target persona already made it through, and the dark part is what the energizing boost of Coca-Cola energy will help push the person through</a:t>
            </a:r>
            <a:endParaRPr sz="1200">
              <a:solidFill>
                <a:srgbClr val="000000"/>
              </a:solidFill>
              <a:latin typeface="Quicksand"/>
              <a:ea typeface="Quicksand"/>
              <a:cs typeface="Quicksand"/>
              <a:sym typeface="Quicksand"/>
            </a:endParaRPr>
          </a:p>
          <a:p>
            <a:pPr indent="0" lvl="0" marL="457200" rtl="0" algn="l">
              <a:spcBef>
                <a:spcPts val="0"/>
              </a:spcBef>
              <a:spcAft>
                <a:spcPts val="1200"/>
              </a:spcAft>
              <a:buNone/>
            </a:pPr>
            <a:r>
              <a:t/>
            </a:r>
            <a:endParaRPr/>
          </a:p>
        </p:txBody>
      </p:sp>
      <p:pic>
        <p:nvPicPr>
          <p:cNvPr id="128" name="Google Shape;128;p19"/>
          <p:cNvPicPr preferRelativeResize="0"/>
          <p:nvPr/>
        </p:nvPicPr>
        <p:blipFill>
          <a:blip r:embed="rId4">
            <a:alphaModFix/>
          </a:blip>
          <a:stretch>
            <a:fillRect/>
          </a:stretch>
        </p:blipFill>
        <p:spPr>
          <a:xfrm>
            <a:off x="7189050" y="704050"/>
            <a:ext cx="1755799" cy="3667700"/>
          </a:xfrm>
          <a:prstGeom prst="rect">
            <a:avLst/>
          </a:prstGeom>
          <a:noFill/>
          <a:ln>
            <a:noFill/>
          </a:ln>
        </p:spPr>
      </p:pic>
      <p:pic>
        <p:nvPicPr>
          <p:cNvPr id="129" name="Google Shape;129;p19"/>
          <p:cNvPicPr preferRelativeResize="0"/>
          <p:nvPr/>
        </p:nvPicPr>
        <p:blipFill>
          <a:blip r:embed="rId5">
            <a:alphaModFix/>
          </a:blip>
          <a:stretch>
            <a:fillRect/>
          </a:stretch>
        </p:blipFill>
        <p:spPr>
          <a:xfrm>
            <a:off x="7189051" y="1302809"/>
            <a:ext cx="1755800" cy="1818493"/>
          </a:xfrm>
          <a:prstGeom prst="rect">
            <a:avLst/>
          </a:prstGeom>
          <a:noFill/>
          <a:ln>
            <a:noFill/>
          </a:ln>
        </p:spPr>
      </p:pic>
      <p:pic>
        <p:nvPicPr>
          <p:cNvPr id="130" name="Google Shape;130;p19"/>
          <p:cNvPicPr preferRelativeResize="0"/>
          <p:nvPr/>
        </p:nvPicPr>
        <p:blipFill rotWithShape="1">
          <a:blip r:embed="rId6">
            <a:alphaModFix/>
          </a:blip>
          <a:srcRect b="44610" l="28565" r="2168" t="51996"/>
          <a:stretch/>
        </p:blipFill>
        <p:spPr>
          <a:xfrm>
            <a:off x="7637140" y="3447673"/>
            <a:ext cx="1307709" cy="138706"/>
          </a:xfrm>
          <a:prstGeom prst="rect">
            <a:avLst/>
          </a:prstGeom>
          <a:noFill/>
          <a:ln>
            <a:noFill/>
          </a:ln>
        </p:spPr>
      </p:pic>
      <p:sp>
        <p:nvSpPr>
          <p:cNvPr id="131" name="Google Shape;131;p19"/>
          <p:cNvSpPr/>
          <p:nvPr/>
        </p:nvSpPr>
        <p:spPr>
          <a:xfrm>
            <a:off x="8722335" y="4125154"/>
            <a:ext cx="171300" cy="179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9"/>
          <p:cNvPicPr preferRelativeResize="0"/>
          <p:nvPr/>
        </p:nvPicPr>
        <p:blipFill>
          <a:blip r:embed="rId5">
            <a:alphaModFix/>
          </a:blip>
          <a:stretch>
            <a:fillRect/>
          </a:stretch>
        </p:blipFill>
        <p:spPr>
          <a:xfrm>
            <a:off x="3830600" y="871800"/>
            <a:ext cx="3244275" cy="3253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ebas Neue"/>
                <a:ea typeface="Bebas Neue"/>
                <a:cs typeface="Bebas Neue"/>
                <a:sym typeface="Bebas Neue"/>
              </a:rPr>
              <a:t>Outdoor</a:t>
            </a:r>
            <a:endParaRPr sz="3400">
              <a:latin typeface="Bebas Neue"/>
              <a:ea typeface="Bebas Neue"/>
              <a:cs typeface="Bebas Neue"/>
              <a:sym typeface="Bebas Neue"/>
            </a:endParaRPr>
          </a:p>
        </p:txBody>
      </p:sp>
      <p:sp>
        <p:nvSpPr>
          <p:cNvPr id="139" name="Google Shape;139;p20"/>
          <p:cNvSpPr txBox="1"/>
          <p:nvPr>
            <p:ph idx="1" type="body"/>
          </p:nvPr>
        </p:nvSpPr>
        <p:spPr>
          <a:xfrm>
            <a:off x="311700" y="1142225"/>
            <a:ext cx="3781800" cy="385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00000"/>
                </a:solidFill>
                <a:latin typeface="Quicksand"/>
                <a:ea typeface="Quicksand"/>
                <a:cs typeface="Quicksand"/>
                <a:sym typeface="Quicksand"/>
              </a:rPr>
              <a:t>Platform: Billboard (on busy roads and highways) </a:t>
            </a:r>
            <a:endParaRPr sz="12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200">
                <a:solidFill>
                  <a:srgbClr val="000000"/>
                </a:solidFill>
                <a:latin typeface="Quicksand"/>
                <a:ea typeface="Quicksand"/>
                <a:cs typeface="Quicksand"/>
                <a:sym typeface="Quicksand"/>
              </a:rPr>
              <a:t>Content type: Still</a:t>
            </a:r>
            <a:endParaRPr sz="12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rPr lang="en" sz="1200">
                <a:solidFill>
                  <a:srgbClr val="000000"/>
                </a:solidFill>
                <a:latin typeface="Quicksand"/>
                <a:ea typeface="Quicksand"/>
                <a:cs typeface="Quicksand"/>
                <a:sym typeface="Quicksand"/>
              </a:rPr>
              <a:t>Direction and Strategic Execution</a:t>
            </a:r>
            <a:endParaRPr sz="1200">
              <a:solidFill>
                <a:srgbClr val="000000"/>
              </a:solidFill>
              <a:latin typeface="Quicksand"/>
              <a:ea typeface="Quicksand"/>
              <a:cs typeface="Quicksand"/>
              <a:sym typeface="Quicksand"/>
            </a:endParaRPr>
          </a:p>
          <a:p>
            <a:pPr indent="-304800" lvl="0" marL="457200" rtl="0" algn="l">
              <a:spcBef>
                <a:spcPts val="1200"/>
              </a:spcBef>
              <a:spcAft>
                <a:spcPts val="0"/>
              </a:spcAft>
              <a:buClr>
                <a:srgbClr val="000000"/>
              </a:buClr>
              <a:buSzPts val="1200"/>
              <a:buFont typeface="Quicksand"/>
              <a:buChar char="-"/>
            </a:pPr>
            <a:r>
              <a:rPr lang="en" sz="1200">
                <a:solidFill>
                  <a:srgbClr val="000000"/>
                </a:solidFill>
                <a:latin typeface="Quicksand"/>
                <a:ea typeface="Quicksand"/>
                <a:cs typeface="Quicksand"/>
                <a:sym typeface="Quicksand"/>
              </a:rPr>
              <a:t>Continuing the minimalistic interpretation of the brand with the red and purple gradient </a:t>
            </a:r>
            <a:endParaRPr sz="1200">
              <a:solidFill>
                <a:srgbClr val="000000"/>
              </a:solidFill>
              <a:latin typeface="Quicksand"/>
              <a:ea typeface="Quicksand"/>
              <a:cs typeface="Quicksand"/>
              <a:sym typeface="Quicksand"/>
            </a:endParaRPr>
          </a:p>
          <a:p>
            <a:pPr indent="-304800" lvl="0" marL="457200" rtl="0" algn="l">
              <a:spcBef>
                <a:spcPts val="0"/>
              </a:spcBef>
              <a:spcAft>
                <a:spcPts val="0"/>
              </a:spcAft>
              <a:buClr>
                <a:srgbClr val="000000"/>
              </a:buClr>
              <a:buSzPts val="1200"/>
              <a:buFont typeface="Quicksand"/>
              <a:buChar char="-"/>
            </a:pPr>
            <a:r>
              <a:rPr lang="en" sz="1200">
                <a:solidFill>
                  <a:srgbClr val="000000"/>
                </a:solidFill>
                <a:latin typeface="Quicksand"/>
                <a:ea typeface="Quicksand"/>
                <a:cs typeface="Quicksand"/>
                <a:sym typeface="Quicksand"/>
              </a:rPr>
              <a:t>The product is big on the billboard so someone driving past can just be able to glance and know what is being advertised</a:t>
            </a:r>
            <a:endParaRPr sz="1200">
              <a:solidFill>
                <a:srgbClr val="000000"/>
              </a:solidFill>
              <a:latin typeface="Quicksand"/>
              <a:ea typeface="Quicksand"/>
              <a:cs typeface="Quicksand"/>
              <a:sym typeface="Quicksand"/>
            </a:endParaRPr>
          </a:p>
          <a:p>
            <a:pPr indent="-304800" lvl="0" marL="457200" rtl="0" algn="l">
              <a:spcBef>
                <a:spcPts val="0"/>
              </a:spcBef>
              <a:spcAft>
                <a:spcPts val="0"/>
              </a:spcAft>
              <a:buClr>
                <a:srgbClr val="000000"/>
              </a:buClr>
              <a:buSzPts val="1200"/>
              <a:buFont typeface="Quicksand"/>
              <a:buChar char="-"/>
            </a:pPr>
            <a:r>
              <a:rPr lang="en" sz="1200">
                <a:solidFill>
                  <a:srgbClr val="000000"/>
                </a:solidFill>
                <a:latin typeface="Quicksand"/>
                <a:ea typeface="Quicksand"/>
                <a:cs typeface="Quicksand"/>
                <a:sym typeface="Quicksand"/>
              </a:rPr>
              <a:t>Only the tagline on the billboard to keep to the minimalistic brand so it is not cluttered</a:t>
            </a:r>
            <a:endParaRPr sz="1200">
              <a:solidFill>
                <a:srgbClr val="000000"/>
              </a:solidFill>
              <a:latin typeface="Quicksand"/>
              <a:ea typeface="Quicksand"/>
              <a:cs typeface="Quicksand"/>
              <a:sym typeface="Quicksand"/>
            </a:endParaRPr>
          </a:p>
          <a:p>
            <a:pPr indent="0" lvl="0" marL="0" rtl="0" algn="l">
              <a:spcBef>
                <a:spcPts val="1200"/>
              </a:spcBef>
              <a:spcAft>
                <a:spcPts val="0"/>
              </a:spcAft>
              <a:buClr>
                <a:schemeClr val="dk1"/>
              </a:buClr>
              <a:buSzPts val="1100"/>
              <a:buFont typeface="Arial"/>
              <a:buNone/>
            </a:pPr>
            <a:r>
              <a:t/>
            </a:r>
            <a:endParaRPr>
              <a:solidFill>
                <a:srgbClr val="000000"/>
              </a:solidFill>
              <a:latin typeface="Quicksand"/>
              <a:ea typeface="Quicksand"/>
              <a:cs typeface="Quicksand"/>
              <a:sym typeface="Quicksand"/>
            </a:endParaRPr>
          </a:p>
          <a:p>
            <a:pPr indent="0" lvl="0" marL="0" rtl="0" algn="l">
              <a:spcBef>
                <a:spcPts val="1200"/>
              </a:spcBef>
              <a:spcAft>
                <a:spcPts val="1200"/>
              </a:spcAft>
              <a:buClr>
                <a:schemeClr val="dk1"/>
              </a:buClr>
              <a:buSzPts val="1100"/>
              <a:buFont typeface="Arial"/>
              <a:buNone/>
            </a:pPr>
            <a:r>
              <a:t/>
            </a:r>
            <a:endParaRPr/>
          </a:p>
        </p:txBody>
      </p:sp>
      <p:pic>
        <p:nvPicPr>
          <p:cNvPr id="140" name="Google Shape;140;p20"/>
          <p:cNvPicPr preferRelativeResize="0"/>
          <p:nvPr/>
        </p:nvPicPr>
        <p:blipFill>
          <a:blip r:embed="rId4">
            <a:alphaModFix/>
          </a:blip>
          <a:stretch>
            <a:fillRect/>
          </a:stretch>
        </p:blipFill>
        <p:spPr>
          <a:xfrm>
            <a:off x="4218124" y="910850"/>
            <a:ext cx="4650076" cy="332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mt="67000"/>
          </a:blip>
          <a:srcRect b="4516" l="0" r="0" t="0"/>
          <a:stretch/>
        </p:blipFill>
        <p:spPr>
          <a:xfrm rot="5400000">
            <a:off x="1994288" y="-2015862"/>
            <a:ext cx="5155425" cy="9175224"/>
          </a:xfrm>
          <a:prstGeom prst="rect">
            <a:avLst/>
          </a:prstGeom>
          <a:noFill/>
          <a:ln>
            <a:noFill/>
          </a:ln>
        </p:spPr>
      </p:pic>
      <p:sp>
        <p:nvSpPr>
          <p:cNvPr id="146" name="Google Shape;14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latin typeface="Bebas Neue"/>
                <a:ea typeface="Bebas Neue"/>
                <a:cs typeface="Bebas Neue"/>
                <a:sym typeface="Bebas Neue"/>
              </a:rPr>
              <a:t>Conclusion</a:t>
            </a:r>
            <a:r>
              <a:rPr lang="en" sz="3420">
                <a:latin typeface="Bebas Neue"/>
                <a:ea typeface="Bebas Neue"/>
                <a:cs typeface="Bebas Neue"/>
                <a:sym typeface="Bebas Neue"/>
              </a:rPr>
              <a:t>/</a:t>
            </a:r>
            <a:r>
              <a:rPr lang="en" sz="3420">
                <a:latin typeface="Bebas Neue"/>
                <a:ea typeface="Bebas Neue"/>
                <a:cs typeface="Bebas Neue"/>
                <a:sym typeface="Bebas Neue"/>
              </a:rPr>
              <a:t>Summary</a:t>
            </a:r>
            <a:endParaRPr sz="3420">
              <a:latin typeface="Bebas Neue"/>
              <a:ea typeface="Bebas Neue"/>
              <a:cs typeface="Bebas Neue"/>
              <a:sym typeface="Bebas Neue"/>
            </a:endParaRPr>
          </a:p>
        </p:txBody>
      </p:sp>
      <p:sp>
        <p:nvSpPr>
          <p:cNvPr id="147" name="Google Shape;14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SzPts val="1018"/>
              <a:buNone/>
            </a:pPr>
            <a:r>
              <a:rPr lang="en" sz="1565">
                <a:solidFill>
                  <a:srgbClr val="000000"/>
                </a:solidFill>
                <a:latin typeface="Quicksand"/>
                <a:ea typeface="Quicksand"/>
                <a:cs typeface="Quicksand"/>
                <a:sym typeface="Quicksand"/>
              </a:rPr>
              <a:t>Our advertising campaign emphasizes two major things: energy and versatility, both encompassed by one four word-tagline. Our tagline, “take charge of today,” makes it clear that Coca-Cola Energy will provide the boost you need for your day, everyday. Our approach is to position the energy drink as a casual beverage</a:t>
            </a:r>
            <a:r>
              <a:rPr lang="en" sz="1565">
                <a:solidFill>
                  <a:schemeClr val="dk1"/>
                </a:solidFill>
                <a:latin typeface="Quicksand"/>
                <a:ea typeface="Quicksand"/>
                <a:cs typeface="Quicksand"/>
                <a:sym typeface="Quicksand"/>
              </a:rPr>
              <a:t>, like a Coca-Cola soda,</a:t>
            </a:r>
            <a:r>
              <a:rPr lang="en" sz="1565">
                <a:solidFill>
                  <a:srgbClr val="000000"/>
                </a:solidFill>
                <a:latin typeface="Quicksand"/>
                <a:ea typeface="Quicksand"/>
                <a:cs typeface="Quicksand"/>
                <a:sym typeface="Quicksand"/>
              </a:rPr>
              <a:t> that you can drink every day without the guilt of a more intense energy drink. Coca-Cola Energy takes on a</a:t>
            </a:r>
            <a:r>
              <a:rPr lang="en" sz="1565">
                <a:solidFill>
                  <a:srgbClr val="000000"/>
                </a:solidFill>
                <a:latin typeface="Quicksand"/>
                <a:ea typeface="Quicksand"/>
                <a:cs typeface="Quicksand"/>
                <a:sym typeface="Quicksand"/>
              </a:rPr>
              <a:t> revamped, positive style for stimulating energy intake. </a:t>
            </a:r>
            <a:endParaRPr sz="1565">
              <a:solidFill>
                <a:srgbClr val="000000"/>
              </a:solidFill>
              <a:latin typeface="Quicksand"/>
              <a:ea typeface="Quicksand"/>
              <a:cs typeface="Quicksand"/>
              <a:sym typeface="Quicksand"/>
            </a:endParaRPr>
          </a:p>
          <a:p>
            <a:pPr indent="0" lvl="0" marL="0" rtl="0" algn="l">
              <a:lnSpc>
                <a:spcPct val="105000"/>
              </a:lnSpc>
              <a:spcBef>
                <a:spcPts val="1200"/>
              </a:spcBef>
              <a:spcAft>
                <a:spcPts val="1200"/>
              </a:spcAft>
              <a:buSzPts val="1018"/>
              <a:buNone/>
            </a:pPr>
            <a:r>
              <a:rPr lang="en" sz="1565">
                <a:solidFill>
                  <a:srgbClr val="000000"/>
                </a:solidFill>
                <a:latin typeface="Quicksand"/>
                <a:ea typeface="Quicksand"/>
                <a:cs typeface="Quicksand"/>
                <a:sym typeface="Quicksand"/>
              </a:rPr>
              <a:t>In addition, the TV ad shows Coca-Cola Energy in a variety of settings, showcasing that Coca-Cola Energy is a drink you can consume whenever, wherever. Our target persona, Everyday Evan, can best be reached through digital social media outlets as well as sports and comedy focused TV networks. As we appeal to an urban-centric demographic, billboards will be an additional way to catch the eye of the Coca-Cola Energy target market with bold minimalism. The creative styling of this campaign also utilizes a purplish-pink color as a background to create both a bold and reassuring feeling; it’s comforting yet strikingly positive.</a:t>
            </a:r>
            <a:endParaRPr sz="1565">
              <a:solidFill>
                <a:srgbClr val="000000"/>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